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notesMasterIdLst>
    <p:notesMasterId r:id="rId34"/>
  </p:notesMasterIdLst>
  <p:handoutMasterIdLst>
    <p:handoutMasterId r:id="rId35"/>
  </p:handoutMasterIdLst>
  <p:sldIdLst>
    <p:sldId id="413" r:id="rId2"/>
    <p:sldId id="390" r:id="rId3"/>
    <p:sldId id="389" r:id="rId4"/>
    <p:sldId id="391" r:id="rId5"/>
    <p:sldId id="392" r:id="rId6"/>
    <p:sldId id="393" r:id="rId7"/>
    <p:sldId id="415" r:id="rId8"/>
    <p:sldId id="394" r:id="rId9"/>
    <p:sldId id="395" r:id="rId10"/>
    <p:sldId id="396" r:id="rId11"/>
    <p:sldId id="416" r:id="rId12"/>
    <p:sldId id="397" r:id="rId13"/>
    <p:sldId id="417" r:id="rId14"/>
    <p:sldId id="398" r:id="rId15"/>
    <p:sldId id="418" r:id="rId16"/>
    <p:sldId id="399" r:id="rId17"/>
    <p:sldId id="400" r:id="rId18"/>
    <p:sldId id="419" r:id="rId19"/>
    <p:sldId id="401" r:id="rId20"/>
    <p:sldId id="420" r:id="rId21"/>
    <p:sldId id="402" r:id="rId22"/>
    <p:sldId id="403" r:id="rId23"/>
    <p:sldId id="421" r:id="rId24"/>
    <p:sldId id="404" r:id="rId25"/>
    <p:sldId id="405" r:id="rId26"/>
    <p:sldId id="407" r:id="rId27"/>
    <p:sldId id="408" r:id="rId28"/>
    <p:sldId id="409" r:id="rId29"/>
    <p:sldId id="410" r:id="rId30"/>
    <p:sldId id="411" r:id="rId31"/>
    <p:sldId id="422" r:id="rId32"/>
    <p:sldId id="423" r:id="rId33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5pPr>
    <a:lvl6pPr marL="2721254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6pPr>
    <a:lvl7pPr marL="3265505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7pPr>
    <a:lvl8pPr marL="3809756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8pPr>
    <a:lvl9pPr marL="4354007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FF00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660" y="-96"/>
      </p:cViewPr>
      <p:guideLst>
        <p:guide orient="horz" pos="2161"/>
        <p:guide pos="385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D00DB454-2B64-47D2-B14A-0779799380C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5367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772C800C-2017-44A5-9453-062852C9087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2338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687AA8-B7E3-46AF-B15C-61E79FB9864D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272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687AA8-B7E3-46AF-B15C-61E79FB9864D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272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48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631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02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 descr="qicai作业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126510" y="260834"/>
            <a:ext cx="1774382" cy="693581"/>
          </a:xfrm>
          <a:prstGeom prst="rect">
            <a:avLst/>
          </a:prstGeom>
        </p:spPr>
      </p:pic>
      <p:sp>
        <p:nvSpPr>
          <p:cNvPr id="4" name="菱形 3"/>
          <p:cNvSpPr/>
          <p:nvPr userDrawn="1">
            <p:custDataLst>
              <p:tags r:id="rId3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4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5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28912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87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54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23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0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9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507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7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4.wmf"/><Relationship Id="rId9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1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wmf"/><Relationship Id="rId11" Type="http://schemas.openxmlformats.org/officeDocument/2006/relationships/image" Target="../media/image28.png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1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0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21.bin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3.wmf"/><Relationship Id="rId11" Type="http://schemas.openxmlformats.org/officeDocument/2006/relationships/image" Target="../media/image35.wmf"/><Relationship Id="rId5" Type="http://schemas.openxmlformats.org/officeDocument/2006/relationships/oleObject" Target="../embeddings/oleObject22.bin"/><Relationship Id="rId10" Type="http://schemas.openxmlformats.org/officeDocument/2006/relationships/oleObject" Target="../embeddings/oleObject24.bin"/><Relationship Id="rId4" Type="http://schemas.openxmlformats.org/officeDocument/2006/relationships/image" Target="../media/image32.wmf"/><Relationship Id="rId9" Type="http://schemas.openxmlformats.org/officeDocument/2006/relationships/image" Target="../media/image3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25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39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41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01163" y="3214213"/>
            <a:ext cx="8201317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2.3.1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乘方   第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638017" y="1798505"/>
            <a:ext cx="7950728" cy="104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二</a:t>
            </a: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000" b="0" dirty="0" err="1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有理数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的运算</a:t>
            </a:r>
          </a:p>
        </p:txBody>
      </p:sp>
    </p:spTree>
    <p:extLst>
      <p:ext uri="{BB962C8B-B14F-4D97-AF65-F5344CB8AC3E}">
        <p14:creationId xmlns:p14="http://schemas.microsoft.com/office/powerpoint/2010/main" val="306366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1461780" y="1365390"/>
            <a:ext cx="10186190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        这种求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个相同因数的积的运算叫做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乘方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，乘方的结果叫做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幂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066162" y="3113519"/>
            <a:ext cx="2823266" cy="1100922"/>
            <a:chOff x="1973263" y="1544622"/>
            <a:chExt cx="2117725" cy="825500"/>
          </a:xfrm>
        </p:grpSpPr>
        <p:graphicFrame>
          <p:nvGraphicFramePr>
            <p:cNvPr id="74774" name="Object 12">
              <a:hlinkClick r:id="" action="ppaction://ole?verb=1"/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53616992"/>
                </p:ext>
              </p:extLst>
            </p:nvPr>
          </p:nvGraphicFramePr>
          <p:xfrm>
            <a:off x="3227591" y="1544622"/>
            <a:ext cx="863397" cy="825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8" r:id="rId3" imgW="179043" imgH="204621" progId="Equation.DSMT4">
                    <p:embed/>
                  </p:oleObj>
                </mc:Choice>
                <mc:Fallback>
                  <p:oleObj r:id="rId3" imgW="179043" imgH="204621" progId="Equation.DSMT4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27591" y="1544622"/>
                          <a:ext cx="863397" cy="825500"/>
                        </a:xfrm>
                        <a:prstGeom prst="rect">
                          <a:avLst/>
                        </a:prstGeom>
                        <a:solidFill>
                          <a:srgbClr val="FFFFC8"/>
                        </a:solidFill>
                        <a:ln w="9525">
                          <a:solidFill>
                            <a:schemeClr val="folHlink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" name="组合 1"/>
            <p:cNvGrpSpPr/>
            <p:nvPr/>
          </p:nvGrpSpPr>
          <p:grpSpPr>
            <a:xfrm>
              <a:off x="1973263" y="1713835"/>
              <a:ext cx="1233106" cy="403863"/>
              <a:chOff x="1973263" y="1713835"/>
              <a:chExt cx="1233106" cy="403863"/>
            </a:xfrm>
          </p:grpSpPr>
          <p:sp>
            <p:nvSpPr>
              <p:cNvPr id="74775" name="Line 13"/>
              <p:cNvSpPr>
                <a:spLocks noChangeShapeType="1"/>
              </p:cNvSpPr>
              <p:nvPr/>
            </p:nvSpPr>
            <p:spPr bwMode="auto">
              <a:xfrm>
                <a:off x="2294943" y="1894268"/>
                <a:ext cx="911426" cy="935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776" name="Text Box 14"/>
              <p:cNvSpPr txBox="1">
                <a:spLocks noChangeArrowheads="1"/>
              </p:cNvSpPr>
              <p:nvPr/>
            </p:nvSpPr>
            <p:spPr bwMode="auto">
              <a:xfrm>
                <a:off x="1973263" y="1713835"/>
                <a:ext cx="375293" cy="403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幂</a:t>
                </a:r>
              </a:p>
            </p:txBody>
          </p:sp>
        </p:grp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5673252" y="3317672"/>
            <a:ext cx="3591516" cy="984097"/>
            <a:chOff x="2659" y="2893"/>
            <a:chExt cx="2263" cy="619"/>
          </a:xfrm>
        </p:grpSpPr>
        <p:sp>
          <p:nvSpPr>
            <p:cNvPr id="74769" name="Line 16"/>
            <p:cNvSpPr>
              <a:spLocks noChangeShapeType="1"/>
            </p:cNvSpPr>
            <p:nvPr/>
          </p:nvSpPr>
          <p:spPr bwMode="auto">
            <a:xfrm>
              <a:off x="3459" y="3040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4770" name="Group 17"/>
            <p:cNvGrpSpPr>
              <a:grpSpLocks/>
            </p:cNvGrpSpPr>
            <p:nvPr/>
          </p:nvGrpSpPr>
          <p:grpSpPr bwMode="auto">
            <a:xfrm>
              <a:off x="2659" y="2893"/>
              <a:ext cx="2263" cy="619"/>
              <a:chOff x="2659" y="2893"/>
              <a:chExt cx="2263" cy="619"/>
            </a:xfrm>
          </p:grpSpPr>
          <p:sp>
            <p:nvSpPr>
              <p:cNvPr id="74771" name="Text Box 18"/>
              <p:cNvSpPr txBox="1">
                <a:spLocks noChangeArrowheads="1"/>
              </p:cNvSpPr>
              <p:nvPr/>
            </p:nvSpPr>
            <p:spPr bwMode="auto">
              <a:xfrm>
                <a:off x="2973" y="2893"/>
                <a:ext cx="678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指数</a:t>
                </a:r>
              </a:p>
            </p:txBody>
          </p:sp>
          <p:sp>
            <p:nvSpPr>
              <p:cNvPr id="74772" name="Text Box 19"/>
              <p:cNvSpPr txBox="1">
                <a:spLocks noChangeArrowheads="1"/>
              </p:cNvSpPr>
              <p:nvPr/>
            </p:nvSpPr>
            <p:spPr bwMode="auto">
              <a:xfrm>
                <a:off x="3792" y="2893"/>
                <a:ext cx="1130" cy="6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b="1" dirty="0">
                    <a:latin typeface="Times New Roman" pitchFamily="18" charset="0"/>
                    <a:cs typeface="Times New Roman" pitchFamily="18" charset="0"/>
                  </a:rPr>
                  <a:t>因数的个数</a:t>
                </a:r>
              </a:p>
            </p:txBody>
          </p:sp>
          <p:sp>
            <p:nvSpPr>
              <p:cNvPr id="74773" name="Line 20"/>
              <p:cNvSpPr>
                <a:spLocks noChangeShapeType="1"/>
              </p:cNvSpPr>
              <p:nvPr/>
            </p:nvSpPr>
            <p:spPr bwMode="auto">
              <a:xfrm flipH="1">
                <a:off x="2659" y="3024"/>
                <a:ext cx="363" cy="0"/>
              </a:xfrm>
              <a:prstGeom prst="line">
                <a:avLst/>
              </a:prstGeom>
              <a:noFill/>
              <a:ln w="31750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4725412" y="4029641"/>
            <a:ext cx="2514273" cy="1137949"/>
            <a:chOff x="2058" y="3379"/>
            <a:chExt cx="1584" cy="717"/>
          </a:xfrm>
        </p:grpSpPr>
        <p:sp>
          <p:nvSpPr>
            <p:cNvPr id="74765" name="Text Box 22"/>
            <p:cNvSpPr txBox="1">
              <a:spLocks noChangeArrowheads="1"/>
            </p:cNvSpPr>
            <p:nvPr/>
          </p:nvSpPr>
          <p:spPr bwMode="auto">
            <a:xfrm>
              <a:off x="2058" y="3757"/>
              <a:ext cx="672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b="1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底数</a:t>
              </a:r>
            </a:p>
          </p:txBody>
        </p:sp>
        <p:sp>
          <p:nvSpPr>
            <p:cNvPr id="74766" name="Line 23"/>
            <p:cNvSpPr>
              <a:spLocks noChangeShapeType="1"/>
            </p:cNvSpPr>
            <p:nvPr/>
          </p:nvSpPr>
          <p:spPr bwMode="auto">
            <a:xfrm flipV="1">
              <a:off x="2292" y="3379"/>
              <a:ext cx="0" cy="38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767" name="Line 24"/>
            <p:cNvSpPr>
              <a:spLocks noChangeShapeType="1"/>
            </p:cNvSpPr>
            <p:nvPr/>
          </p:nvSpPr>
          <p:spPr bwMode="auto">
            <a:xfrm>
              <a:off x="2544" y="390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768" name="Text Box 25"/>
            <p:cNvSpPr txBox="1">
              <a:spLocks noChangeArrowheads="1"/>
            </p:cNvSpPr>
            <p:nvPr/>
          </p:nvSpPr>
          <p:spPr bwMode="auto">
            <a:xfrm>
              <a:off x="2922" y="3757"/>
              <a:ext cx="72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b="1" dirty="0">
                  <a:latin typeface="Times New Roman" pitchFamily="18" charset="0"/>
                  <a:cs typeface="Times New Roman" pitchFamily="18" charset="0"/>
                </a:rPr>
                <a:t>因数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87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4395" y="1957985"/>
            <a:ext cx="10895796" cy="323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        一个数可以看作这个数本身的一次方，例如，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8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就是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8</a:t>
            </a:r>
            <a:r>
              <a:rPr lang="en-US" altLang="zh-CN" sz="32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，指数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通常省略不写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        因为</a:t>
            </a:r>
            <a:r>
              <a:rPr lang="en-US" altLang="zh-CN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a</a:t>
            </a:r>
            <a:r>
              <a:rPr lang="en-US" altLang="zh-CN" sz="3200" i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n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就是</a:t>
            </a:r>
            <a:r>
              <a:rPr lang="en-US" altLang="zh-CN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n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个</a:t>
            </a:r>
            <a:r>
              <a:rPr lang="en-US" altLang="zh-CN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相乘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，所以可以利用有理数的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乘法运算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来进行有理数的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乘方运算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553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Text Box 4"/>
          <p:cNvSpPr txBox="1">
            <a:spLocks noChangeArrowheads="1"/>
          </p:cNvSpPr>
          <p:nvPr/>
        </p:nvSpPr>
        <p:spPr bwMode="auto">
          <a:xfrm>
            <a:off x="899095" y="2041597"/>
            <a:ext cx="11226608" cy="150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 (–5)</a:t>
            </a:r>
            <a:r>
              <a:rPr lang="en-US" altLang="zh-CN" sz="3200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的底数是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__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，指数是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__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(–5)</a:t>
            </a:r>
            <a:r>
              <a:rPr lang="en-US" altLang="zh-CN" sz="3200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个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__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相乘，读作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__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次方，也读作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–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</a:t>
            </a: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</a:t>
            </a: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__</a:t>
            </a: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__.</a:t>
            </a:r>
            <a:endParaRPr lang="en-US" altLang="zh-CN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914148" y="2910769"/>
            <a:ext cx="90369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–5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826899" y="2175134"/>
            <a:ext cx="43174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2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273861" y="2132715"/>
            <a:ext cx="93967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–5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074952" y="2196231"/>
            <a:ext cx="93756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–5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7509855" y="2907865"/>
            <a:ext cx="112380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平方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70548" y="1561431"/>
            <a:ext cx="2660159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试一试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71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Text Box 4"/>
          <p:cNvSpPr txBox="1">
            <a:spLocks noChangeArrowheads="1"/>
          </p:cNvSpPr>
          <p:nvPr/>
        </p:nvSpPr>
        <p:spPr bwMode="auto">
          <a:xfrm>
            <a:off x="919361" y="1528043"/>
            <a:ext cx="11226608" cy="1937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  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个   相乘，读作  的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次方，也读作  的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次幂，其中  叫做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叫做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          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aphicFrame>
        <p:nvGraphicFramePr>
          <p:cNvPr id="75781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0002769"/>
              </p:ext>
            </p:extLst>
          </p:nvPr>
        </p:nvGraphicFramePr>
        <p:xfrm>
          <a:off x="1304677" y="1636004"/>
          <a:ext cx="736504" cy="1162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6" name="Equation" r:id="rId3" imgW="355320" imgH="469800" progId="Equation.DSMT4">
                  <p:embed/>
                </p:oleObj>
              </mc:Choice>
              <mc:Fallback>
                <p:oleObj name="Equation" r:id="rId3" imgW="355320" imgH="4698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4677" y="1636004"/>
                        <a:ext cx="736504" cy="1162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3" name="AutoShape 7"/>
          <p:cNvSpPr/>
          <p:nvPr/>
        </p:nvSpPr>
        <p:spPr>
          <a:xfrm>
            <a:off x="2673998" y="3624339"/>
            <a:ext cx="9345983" cy="1638679"/>
          </a:xfrm>
          <a:prstGeom prst="cloudCallout">
            <a:avLst>
              <a:gd name="adj1" fmla="val -60455"/>
              <a:gd name="adj2" fmla="val -114498"/>
            </a:avLst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 algn="just">
              <a:defRPr/>
            </a:pPr>
            <a:r>
              <a:rPr lang="zh-CN" altLang="en-US" sz="3200" noProof="1">
                <a:solidFill>
                  <a:srgbClr val="FFFF00"/>
                </a:solidFill>
                <a:latin typeface="+mn-ea"/>
                <a:ea typeface="+mn-ea"/>
                <a:cs typeface="Times New Roman" pitchFamily="18" charset="0"/>
              </a:rPr>
              <a:t>温馨提示：</a:t>
            </a:r>
            <a:r>
              <a:rPr lang="zh-CN" altLang="en-US" sz="3200" noProof="1"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</a:rPr>
              <a:t>幂的底数是分数或负数时，底数应该添上括号！</a:t>
            </a:r>
          </a:p>
        </p:txBody>
      </p:sp>
      <p:graphicFrame>
        <p:nvGraphicFramePr>
          <p:cNvPr id="75784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9829019"/>
              </p:ext>
            </p:extLst>
          </p:nvPr>
        </p:nvGraphicFramePr>
        <p:xfrm>
          <a:off x="1817542" y="2599644"/>
          <a:ext cx="317459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7" r:id="rId5" imgW="152882" imgH="407685" progId="Equation.DSMT4">
                  <p:embed/>
                </p:oleObj>
              </mc:Choice>
              <mc:Fallback>
                <p:oleObj r:id="rId5" imgW="152882" imgH="407685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542" y="2599644"/>
                        <a:ext cx="317459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5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7693182"/>
              </p:ext>
            </p:extLst>
          </p:nvPr>
        </p:nvGraphicFramePr>
        <p:xfrm>
          <a:off x="3986521" y="1655172"/>
          <a:ext cx="317459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8" r:id="rId7" imgW="152882" imgH="407685" progId="Equation.DSMT4">
                  <p:embed/>
                </p:oleObj>
              </mc:Choice>
              <mc:Fallback>
                <p:oleObj r:id="rId7" imgW="152882" imgH="407685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521" y="1655172"/>
                        <a:ext cx="317459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6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5770669"/>
              </p:ext>
            </p:extLst>
          </p:nvPr>
        </p:nvGraphicFramePr>
        <p:xfrm>
          <a:off x="6326952" y="1688243"/>
          <a:ext cx="317459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9" r:id="rId8" imgW="152882" imgH="407685" progId="Equation.DSMT4">
                  <p:embed/>
                </p:oleObj>
              </mc:Choice>
              <mc:Fallback>
                <p:oleObj r:id="rId8" imgW="152882" imgH="407685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6952" y="1688243"/>
                        <a:ext cx="317459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7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8013245"/>
              </p:ext>
            </p:extLst>
          </p:nvPr>
        </p:nvGraphicFramePr>
        <p:xfrm>
          <a:off x="10060515" y="1658113"/>
          <a:ext cx="317459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0" r:id="rId9" imgW="152882" imgH="407685" progId="Equation.DSMT4">
                  <p:embed/>
                </p:oleObj>
              </mc:Choice>
              <mc:Fallback>
                <p:oleObj r:id="rId9" imgW="152882" imgH="407685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0515" y="1658113"/>
                        <a:ext cx="317459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7067126" y="1819718"/>
            <a:ext cx="43174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6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971627" y="1881264"/>
            <a:ext cx="43174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6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10642060" y="1881264"/>
            <a:ext cx="43174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6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3090190" y="2772196"/>
            <a:ext cx="110475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底数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223187" y="2850181"/>
            <a:ext cx="112380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指数</a:t>
            </a:r>
          </a:p>
        </p:txBody>
      </p:sp>
    </p:spTree>
    <p:extLst>
      <p:ext uri="{BB962C8B-B14F-4D97-AF65-F5344CB8AC3E}">
        <p14:creationId xmlns:p14="http://schemas.microsoft.com/office/powerpoint/2010/main" val="394742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3" grpId="0" bldLvl="0" animBg="1"/>
      <p:bldP spid="17" grpId="0"/>
      <p:bldP spid="18" grpId="0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4" name="组合 4"/>
          <p:cNvGrpSpPr>
            <a:grpSpLocks/>
          </p:cNvGrpSpPr>
          <p:nvPr/>
        </p:nvGrpSpPr>
        <p:grpSpPr bwMode="auto">
          <a:xfrm>
            <a:off x="1177631" y="2785491"/>
            <a:ext cx="9254870" cy="1092510"/>
            <a:chOff x="-672" y="1739"/>
            <a:chExt cx="14582" cy="1721"/>
          </a:xfrm>
        </p:grpSpPr>
        <p:graphicFrame>
          <p:nvGraphicFramePr>
            <p:cNvPr id="76823" name="对象 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657259"/>
                </p:ext>
              </p:extLst>
            </p:nvPr>
          </p:nvGraphicFramePr>
          <p:xfrm>
            <a:off x="10778" y="1739"/>
            <a:ext cx="1681" cy="17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46" name="Equation" r:id="rId3" imgW="444240" imgH="457200" progId="Equation.DSMT4">
                    <p:embed/>
                  </p:oleObj>
                </mc:Choice>
                <mc:Fallback>
                  <p:oleObj name="Equation" r:id="rId3" imgW="444240" imgH="457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78" y="1739"/>
                          <a:ext cx="1681" cy="17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6584" name="文本框 2"/>
            <p:cNvSpPr txBox="1">
              <a:spLocks noChangeArrowheads="1"/>
            </p:cNvSpPr>
            <p:nvPr/>
          </p:nvSpPr>
          <p:spPr bwMode="auto">
            <a:xfrm>
              <a:off x="-672" y="2139"/>
              <a:ext cx="14582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</a:rPr>
                <a:t>（</a:t>
              </a:r>
              <a:r>
                <a:rPr lang="en-US" altLang="zh-CN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</a:rPr>
                <a:t>1</a:t>
              </a:r>
              <a:r>
                <a:rPr lang="zh-CN" altLang="en-US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</a:rPr>
                <a:t>）</a:t>
              </a:r>
              <a:r>
                <a:rPr lang="en-US" altLang="zh-CN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</a:rPr>
                <a:t>(–4)</a:t>
              </a:r>
              <a:r>
                <a:rPr lang="en-US" altLang="zh-CN" sz="3200" baseline="300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</a:rPr>
                <a:t>3</a:t>
              </a:r>
              <a:r>
                <a:rPr lang="zh-CN" altLang="en-US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；        （</a:t>
              </a:r>
              <a:r>
                <a:rPr lang="en-US" altLang="zh-CN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2</a:t>
              </a:r>
              <a:r>
                <a:rPr lang="zh-CN" altLang="en-US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）</a:t>
              </a:r>
              <a:r>
                <a:rPr lang="en-US" altLang="zh-CN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  <a:sym typeface="Arial" panose="020B0604020202020204" pitchFamily="34" charset="0"/>
                </a:rPr>
                <a:t> (–2)</a:t>
              </a:r>
              <a:r>
                <a:rPr lang="en-US" altLang="zh-CN" sz="3200" baseline="300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  <a:sym typeface="Arial" panose="020B0604020202020204" pitchFamily="34" charset="0"/>
                </a:rPr>
                <a:t>4</a:t>
              </a:r>
              <a:r>
                <a:rPr lang="zh-CN" altLang="en-US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；        （</a:t>
              </a:r>
              <a:r>
                <a:rPr lang="en-US" altLang="zh-CN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3</a:t>
              </a:r>
              <a:r>
                <a:rPr lang="zh-CN" altLang="en-US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）         </a:t>
              </a:r>
              <a:r>
                <a:rPr lang="en-US" altLang="zh-CN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.</a:t>
              </a:r>
              <a:r>
                <a:rPr lang="zh-CN" altLang="en-US" sz="3200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      </a:t>
              </a:r>
              <a:endParaRPr lang="zh-CN" altLang="en-US" sz="3200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endParaRPr>
            </a:p>
          </p:txBody>
        </p:sp>
      </p:grpSp>
      <p:sp>
        <p:nvSpPr>
          <p:cNvPr id="76803" name="文本框 1"/>
          <p:cNvSpPr txBox="1">
            <a:spLocks noChangeArrowheads="1"/>
          </p:cNvSpPr>
          <p:nvPr/>
        </p:nvSpPr>
        <p:spPr bwMode="auto">
          <a:xfrm>
            <a:off x="1304958" y="2353354"/>
            <a:ext cx="2414802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</a:p>
        </p:txBody>
      </p:sp>
      <p:grpSp>
        <p:nvGrpSpPr>
          <p:cNvPr id="76809" name="组合 6"/>
          <p:cNvGrpSpPr>
            <a:grpSpLocks/>
          </p:cNvGrpSpPr>
          <p:nvPr/>
        </p:nvGrpSpPr>
        <p:grpSpPr bwMode="auto">
          <a:xfrm>
            <a:off x="3711089" y="1379943"/>
            <a:ext cx="2478295" cy="630942"/>
            <a:chOff x="427462" y="558483"/>
            <a:chExt cx="1858351" cy="473402"/>
          </a:xfrm>
        </p:grpSpPr>
        <p:grpSp>
          <p:nvGrpSpPr>
            <p:cNvPr id="76815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177459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53"/>
                <a:ext cx="426897" cy="425725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6816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6810" name="文本框 6151"/>
          <p:cNvSpPr txBox="1">
            <a:spLocks noChangeArrowheads="1"/>
          </p:cNvSpPr>
          <p:nvPr/>
        </p:nvSpPr>
        <p:spPr bwMode="auto">
          <a:xfrm>
            <a:off x="6327407" y="1375707"/>
            <a:ext cx="2479417" cy="65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5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乘方的计算</a:t>
            </a:r>
          </a:p>
        </p:txBody>
      </p:sp>
    </p:spTree>
    <p:extLst>
      <p:ext uri="{BB962C8B-B14F-4D97-AF65-F5344CB8AC3E}">
        <p14:creationId xmlns:p14="http://schemas.microsoft.com/office/powerpoint/2010/main" val="372053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文本框 5"/>
          <p:cNvSpPr txBox="1">
            <a:spLocks noChangeArrowheads="1"/>
          </p:cNvSpPr>
          <p:nvPr/>
        </p:nvSpPr>
        <p:spPr bwMode="auto">
          <a:xfrm>
            <a:off x="1618692" y="1767812"/>
            <a:ext cx="6719543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8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）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(–4)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3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=(–4)×(–4)×(–4)=–64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；</a:t>
            </a:r>
          </a:p>
        </p:txBody>
      </p:sp>
      <p:sp>
        <p:nvSpPr>
          <p:cNvPr id="11271" name="文本框 6"/>
          <p:cNvSpPr txBox="1">
            <a:spLocks noChangeArrowheads="1"/>
          </p:cNvSpPr>
          <p:nvPr/>
        </p:nvSpPr>
        <p:spPr bwMode="auto">
          <a:xfrm>
            <a:off x="2427506" y="2666543"/>
            <a:ext cx="6732240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dirty="0"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）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(–2)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4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=(–2)×(–2)×(–2)×(–2)=16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；</a:t>
            </a:r>
          </a:p>
        </p:txBody>
      </p:sp>
      <p:graphicFrame>
        <p:nvGraphicFramePr>
          <p:cNvPr id="8" name="对象 7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8680129"/>
              </p:ext>
            </p:extLst>
          </p:nvPr>
        </p:nvGraphicFramePr>
        <p:xfrm>
          <a:off x="3358370" y="3585387"/>
          <a:ext cx="5178810" cy="967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2" name="Equation" r:id="rId3" imgW="2450880" imgH="457200" progId="Equation.DSMT4">
                  <p:embed/>
                </p:oleObj>
              </mc:Choice>
              <mc:Fallback>
                <p:oleObj name="Equation" r:id="rId3" imgW="245088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8370" y="3585387"/>
                        <a:ext cx="5178810" cy="967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601757" y="4711014"/>
            <a:ext cx="846556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你发现负数的幂的正负有什么规律？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66304" y="3799629"/>
            <a:ext cx="1153083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8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69809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1" grpId="0"/>
      <p:bldP spid="10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51844" y="3404083"/>
            <a:ext cx="8884610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noProof="1">
                <a:latin typeface="Times New Roman" panose="02020603050405020304" pitchFamily="18" charset="0"/>
              </a:rPr>
              <a:t>1.</a:t>
            </a:r>
            <a:r>
              <a:rPr lang="zh-CN" altLang="en-US" sz="3200" noProof="1">
                <a:latin typeface="Times New Roman" panose="02020603050405020304" pitchFamily="18" charset="0"/>
              </a:rPr>
              <a:t>负数的</a:t>
            </a:r>
            <a:r>
              <a:rPr lang="zh-CN" altLang="en-US" sz="3200" noProof="1">
                <a:solidFill>
                  <a:srgbClr val="FF0000"/>
                </a:solidFill>
                <a:latin typeface="Times New Roman" panose="02020603050405020304" pitchFamily="18" charset="0"/>
              </a:rPr>
              <a:t>奇次幂</a:t>
            </a:r>
            <a:r>
              <a:rPr lang="zh-CN" altLang="en-US" sz="3200" noProof="1">
                <a:latin typeface="Times New Roman" panose="02020603050405020304" pitchFamily="18" charset="0"/>
              </a:rPr>
              <a:t>是负数，负数的</a:t>
            </a:r>
            <a:r>
              <a:rPr lang="zh-CN" altLang="en-US" sz="3200" noProof="1">
                <a:solidFill>
                  <a:srgbClr val="FF0000"/>
                </a:solidFill>
                <a:latin typeface="Times New Roman" panose="02020603050405020304" pitchFamily="18" charset="0"/>
              </a:rPr>
              <a:t>偶次幂</a:t>
            </a:r>
            <a:r>
              <a:rPr lang="zh-CN" altLang="en-US" sz="3200" noProof="1">
                <a:latin typeface="Times New Roman" panose="02020603050405020304" pitchFamily="18" charset="0"/>
              </a:rPr>
              <a:t>是正数</a:t>
            </a:r>
            <a:r>
              <a:rPr lang="zh-CN" altLang="zh-CN" sz="3200" noProof="1"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51844" y="4389948"/>
            <a:ext cx="9085667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noProof="1">
                <a:latin typeface="Times New Roman" panose="02020603050405020304" pitchFamily="18" charset="0"/>
              </a:rPr>
              <a:t>2.</a:t>
            </a:r>
            <a:r>
              <a:rPr lang="zh-CN" altLang="en-US" sz="3200" noProof="1">
                <a:latin typeface="Times New Roman" panose="02020603050405020304" pitchFamily="18" charset="0"/>
              </a:rPr>
              <a:t>正数的任何正整数次幂都是</a:t>
            </a:r>
            <a:r>
              <a:rPr lang="zh-CN" altLang="en-US" sz="3200" noProof="1">
                <a:solidFill>
                  <a:srgbClr val="FF0000"/>
                </a:solidFill>
                <a:latin typeface="Times New Roman" panose="02020603050405020304" pitchFamily="18" charset="0"/>
              </a:rPr>
              <a:t>正数</a:t>
            </a:r>
            <a:r>
              <a:rPr lang="zh-CN" altLang="en-US" sz="3200" noProof="1">
                <a:latin typeface="Times New Roman" panose="02020603050405020304" pitchFamily="18" charset="0"/>
              </a:rPr>
              <a:t>，</a:t>
            </a:r>
            <a:r>
              <a:rPr lang="zh-CN" altLang="zh-CN" sz="3200" noProof="1">
                <a:latin typeface="Times New Roman" panose="02020603050405020304" pitchFamily="18" charset="0"/>
              </a:rPr>
              <a:t>0</a:t>
            </a:r>
            <a:r>
              <a:rPr lang="zh-CN" altLang="en-US" sz="3200" noProof="1">
                <a:latin typeface="Times New Roman" panose="02020603050405020304" pitchFamily="18" charset="0"/>
              </a:rPr>
              <a:t>的任何正整数次幂都是</a:t>
            </a:r>
            <a:r>
              <a:rPr lang="zh-CN" altLang="zh-CN" sz="3200" noProof="1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zh-CN" sz="3200" noProof="1"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587716" y="2549753"/>
            <a:ext cx="765710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anose="02020603050405020304" pitchFamily="18" charset="0"/>
              </a:rPr>
              <a:t>根据有理数的乘法法则可以得出：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03700" y="1354301"/>
            <a:ext cx="11047562" cy="4847097"/>
            <a:chOff x="552450" y="466725"/>
            <a:chExt cx="8286750" cy="3634480"/>
          </a:xfrm>
        </p:grpSpPr>
        <p:sp>
          <p:nvSpPr>
            <p:cNvPr id="12" name="剪去同侧角的矩形 11"/>
            <p:cNvSpPr/>
            <p:nvPr/>
          </p:nvSpPr>
          <p:spPr>
            <a:xfrm>
              <a:off x="552450" y="790575"/>
              <a:ext cx="8286750" cy="3310630"/>
            </a:xfrm>
            <a:prstGeom prst="snip2SameRect">
              <a:avLst/>
            </a:prstGeom>
            <a:grpFill/>
            <a:ln>
              <a:solidFill>
                <a:srgbClr val="00808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347864" y="466725"/>
              <a:ext cx="2440363" cy="647699"/>
              <a:chOff x="3131762" y="248416"/>
              <a:chExt cx="2440363" cy="647699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3343275" y="334907"/>
                <a:ext cx="2228850" cy="474718"/>
              </a:xfrm>
              <a:prstGeom prst="roundRect">
                <a:avLst/>
              </a:prstGeom>
              <a:solidFill>
                <a:srgbClr val="BECE37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 eaLnBrk="1" hangingPunct="1">
                  <a:defRPr/>
                </a:pPr>
                <a:r>
                  <a:rPr kumimoji="0" lang="zh-CN" altLang="en-US" sz="3200" kern="0" dirty="0">
                    <a:solidFill>
                      <a:prstClr val="black"/>
                    </a:solidFill>
                    <a:latin typeface="+mn-lt"/>
                    <a:ea typeface="黑体" pitchFamily="49" charset="-122"/>
                  </a:rPr>
                  <a:t>  归纳总结</a:t>
                </a:r>
              </a:p>
            </p:txBody>
          </p:sp>
          <p:pic>
            <p:nvPicPr>
              <p:cNvPr id="17" name="图片 1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60" t="22977" r="30278" b="33898"/>
              <a:stretch/>
            </p:blipFill>
            <p:spPr>
              <a:xfrm>
                <a:off x="3131762" y="248416"/>
                <a:ext cx="687763" cy="647699"/>
              </a:xfrm>
              <a:prstGeom prst="round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6129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3" grpId="0" bldLvl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1662390" y="1414655"/>
            <a:ext cx="727192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判断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：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(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对的画“</a:t>
            </a:r>
            <a:r>
              <a:rPr lang="zh-CN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√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”，错的画“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×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”.)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1549133" y="2142560"/>
            <a:ext cx="7271920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3200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 3×2 = 6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   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Wingdings" pitchFamily="2" charset="2"/>
              </a:rPr>
              <a:t>)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1549133" y="2934376"/>
            <a:ext cx="5111084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(–2)</a:t>
            </a:r>
            <a:r>
              <a:rPr lang="en-US" altLang="zh-CN" sz="3200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＝ 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(–3)</a:t>
            </a:r>
            <a:r>
              <a:rPr lang="en-US" altLang="zh-CN" sz="3200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Wingdings" pitchFamily="2" charset="2"/>
              </a:rPr>
              <a:t>(    )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1549134" y="3861691"/>
            <a:ext cx="4453240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–3</a:t>
            </a:r>
            <a:r>
              <a:rPr lang="en-US" altLang="zh-CN" sz="3200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= (–3)</a:t>
            </a:r>
            <a:r>
              <a:rPr lang="en-US" altLang="zh-CN" sz="3200" baseline="300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    )</a:t>
            </a:r>
          </a:p>
        </p:txBody>
      </p:sp>
      <p:sp>
        <p:nvSpPr>
          <p:cNvPr id="132119" name="Text Box 23"/>
          <p:cNvSpPr txBox="1">
            <a:spLocks noChangeArrowheads="1"/>
          </p:cNvSpPr>
          <p:nvPr/>
        </p:nvSpPr>
        <p:spPr bwMode="auto">
          <a:xfrm>
            <a:off x="6900458" y="2176438"/>
            <a:ext cx="3094164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3</a:t>
            </a:r>
            <a:r>
              <a:rPr lang="en-US" altLang="zh-CN" sz="32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3×3=9</a:t>
            </a:r>
            <a:endParaRPr lang="en-US" altLang="zh-CN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32120" name="Text Box 24"/>
          <p:cNvSpPr txBox="1">
            <a:spLocks noChangeArrowheads="1"/>
          </p:cNvSpPr>
          <p:nvPr/>
        </p:nvSpPr>
        <p:spPr bwMode="auto">
          <a:xfrm>
            <a:off x="7012960" y="2993656"/>
            <a:ext cx="5111085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(–2)</a:t>
            </a:r>
            <a:r>
              <a:rPr lang="en-US" altLang="zh-CN" sz="32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(–3)</a:t>
            </a:r>
            <a:r>
              <a:rPr lang="en-US" altLang="zh-CN" sz="32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=9 </a:t>
            </a:r>
            <a:endParaRPr lang="en-US" altLang="zh-CN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32121" name="Text Box 25"/>
          <p:cNvSpPr txBox="1">
            <a:spLocks noChangeArrowheads="1"/>
          </p:cNvSpPr>
          <p:nvPr/>
        </p:nvSpPr>
        <p:spPr bwMode="auto">
          <a:xfrm>
            <a:off x="7153367" y="3861690"/>
            <a:ext cx="4175640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–3</a:t>
            </a:r>
            <a:r>
              <a:rPr lang="en-US" altLang="zh-CN" sz="32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–9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 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(–3)</a:t>
            </a:r>
            <a:r>
              <a:rPr lang="en-US" altLang="zh-CN" sz="32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=9     </a:t>
            </a:r>
            <a:endParaRPr lang="en-US" altLang="zh-CN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" name="Text Box 21"/>
          <p:cNvSpPr txBox="1">
            <a:spLocks noChangeArrowheads="1"/>
          </p:cNvSpPr>
          <p:nvPr/>
        </p:nvSpPr>
        <p:spPr bwMode="auto">
          <a:xfrm>
            <a:off x="5510187" y="2176438"/>
            <a:ext cx="505817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5418918" y="2930527"/>
            <a:ext cx="505818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5014728" y="3861691"/>
            <a:ext cx="505818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graphicFrame>
        <p:nvGraphicFramePr>
          <p:cNvPr id="78867" name="对象 6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2231407"/>
              </p:ext>
            </p:extLst>
          </p:nvPr>
        </p:nvGraphicFramePr>
        <p:xfrm>
          <a:off x="6732205" y="4086109"/>
          <a:ext cx="84656" cy="84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7" r:id="rId3" imgW="63360" imgH="63360" progId="Equation.KSEE3">
                  <p:embed/>
                </p:oleObj>
              </mc:Choice>
              <mc:Fallback>
                <p:oleObj r:id="rId3" imgW="63360" imgH="63360" progId="Equation.KSEE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05" y="4086109"/>
                        <a:ext cx="84656" cy="846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754" y="1425972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387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2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2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2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2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2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19" grpId="0"/>
      <p:bldP spid="132120" grpId="0"/>
      <p:bldP spid="132121" grpId="0"/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14"/>
          <p:cNvSpPr txBox="1">
            <a:spLocks noChangeArrowheads="1"/>
          </p:cNvSpPr>
          <p:nvPr/>
        </p:nvSpPr>
        <p:spPr bwMode="auto">
          <a:xfrm>
            <a:off x="1364354" y="1944383"/>
            <a:ext cx="7633822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　　　　　　　　　　　　　；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Wingdings" pitchFamily="2" charset="2"/>
              </a:rPr>
              <a:t>(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   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Wingdings" pitchFamily="2" charset="2"/>
              </a:rPr>
              <a:t>)</a:t>
            </a:r>
          </a:p>
        </p:txBody>
      </p:sp>
      <p:graphicFrame>
        <p:nvGraphicFramePr>
          <p:cNvPr id="78851" name="Objec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3560546"/>
              </p:ext>
            </p:extLst>
          </p:nvPr>
        </p:nvGraphicFramePr>
        <p:xfrm>
          <a:off x="2613742" y="1959202"/>
          <a:ext cx="5104735" cy="565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8" r:id="rId3" imgW="2080092" imgH="215619" progId="Equation.DSMT4">
                  <p:embed/>
                </p:oleObj>
              </mc:Choice>
              <mc:Fallback>
                <p:oleObj r:id="rId3" imgW="2080092" imgH="215619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3742" y="1959202"/>
                        <a:ext cx="5104735" cy="565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6" name="Text Box 15"/>
          <p:cNvSpPr txBox="1">
            <a:spLocks noChangeArrowheads="1"/>
          </p:cNvSpPr>
          <p:nvPr/>
        </p:nvSpPr>
        <p:spPr bwMode="auto">
          <a:xfrm>
            <a:off x="1431370" y="3521665"/>
            <a:ext cx="4142145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       .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Wingdings" pitchFamily="2" charset="2"/>
              </a:rPr>
              <a:t>(    )    </a:t>
            </a:r>
          </a:p>
        </p:txBody>
      </p:sp>
      <p:graphicFrame>
        <p:nvGraphicFramePr>
          <p:cNvPr id="78857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0620759"/>
              </p:ext>
            </p:extLst>
          </p:nvPr>
        </p:nvGraphicFramePr>
        <p:xfrm>
          <a:off x="2591892" y="3231613"/>
          <a:ext cx="1680415" cy="1147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9" name="Equation" r:id="rId5" imgW="685800" imgH="469800" progId="Equation.DSMT4">
                  <p:embed/>
                </p:oleObj>
              </mc:Choice>
              <mc:Fallback>
                <p:oleObj name="Equation" r:id="rId5" imgW="685800" imgH="4698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1892" y="3231613"/>
                        <a:ext cx="1680415" cy="11474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117" name="Text Box 21"/>
          <p:cNvSpPr txBox="1">
            <a:spLocks noChangeArrowheads="1"/>
          </p:cNvSpPr>
          <p:nvPr/>
        </p:nvSpPr>
        <p:spPr bwMode="auto">
          <a:xfrm>
            <a:off x="4407732" y="3521665"/>
            <a:ext cx="505817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132122" name="Text Box 26"/>
          <p:cNvSpPr txBox="1"/>
          <p:nvPr/>
        </p:nvSpPr>
        <p:spPr>
          <a:xfrm>
            <a:off x="2829984" y="2613403"/>
            <a:ext cx="6552347" cy="58433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0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–2</a:t>
            </a:r>
            <a:r>
              <a:rPr lang="en-US" altLang="zh-CN" sz="3000" baseline="30000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4</a:t>
            </a:r>
            <a:r>
              <a:rPr lang="en-US" altLang="zh-CN" sz="3000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= –2×2×2×2= –16</a:t>
            </a:r>
          </a:p>
        </p:txBody>
      </p:sp>
      <p:sp>
        <p:nvSpPr>
          <p:cNvPr id="2" name="Text Box 21"/>
          <p:cNvSpPr txBox="1">
            <a:spLocks noChangeArrowheads="1"/>
          </p:cNvSpPr>
          <p:nvPr/>
        </p:nvSpPr>
        <p:spPr bwMode="auto">
          <a:xfrm>
            <a:off x="8208190" y="1936299"/>
            <a:ext cx="505818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graphicFrame>
        <p:nvGraphicFramePr>
          <p:cNvPr id="8" name="对象 7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5901731"/>
              </p:ext>
            </p:extLst>
          </p:nvPr>
        </p:nvGraphicFramePr>
        <p:xfrm>
          <a:off x="7171763" y="3337471"/>
          <a:ext cx="1333326" cy="980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0" name="Equation" r:id="rId7" imgW="622080" imgH="457200" progId="Equation.DSMT4">
                  <p:embed/>
                </p:oleObj>
              </mc:Choice>
              <mc:Fallback>
                <p:oleObj name="Equation" r:id="rId7" imgW="62208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1763" y="3337471"/>
                        <a:ext cx="1333326" cy="9802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273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2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17" grpId="0"/>
      <p:bldP spid="132122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文本框 2"/>
          <p:cNvSpPr txBox="1">
            <a:spLocks noChangeArrowheads="1"/>
          </p:cNvSpPr>
          <p:nvPr/>
        </p:nvSpPr>
        <p:spPr bwMode="auto">
          <a:xfrm>
            <a:off x="1609126" y="2141449"/>
            <a:ext cx="6342825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用</a:t>
            </a:r>
            <a:r>
              <a:rPr lang="zh-CN" altLang="en-US" sz="320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计算器计算</a:t>
            </a:r>
            <a:r>
              <a:rPr lang="en-US" altLang="zh-CN" sz="320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(–8)</a:t>
            </a:r>
            <a:r>
              <a:rPr lang="en-US" altLang="zh-CN" sz="3200" baseline="3000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5</a:t>
            </a:r>
            <a:r>
              <a:rPr lang="zh-CN" altLang="en-US" sz="320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和</a:t>
            </a:r>
            <a:r>
              <a:rPr lang="en-US" altLang="zh-CN" sz="320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(–3)</a:t>
            </a:r>
            <a:r>
              <a:rPr lang="en-US" altLang="zh-CN" sz="3200" baseline="3000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6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79885" name="组合 6"/>
          <p:cNvGrpSpPr>
            <a:grpSpLocks/>
          </p:cNvGrpSpPr>
          <p:nvPr/>
        </p:nvGrpSpPr>
        <p:grpSpPr bwMode="auto">
          <a:xfrm>
            <a:off x="2765066" y="1351789"/>
            <a:ext cx="2478295" cy="630942"/>
            <a:chOff x="427462" y="558483"/>
            <a:chExt cx="1858351" cy="472792"/>
          </a:xfrm>
        </p:grpSpPr>
        <p:grpSp>
          <p:nvGrpSpPr>
            <p:cNvPr id="79891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177459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96"/>
                <a:ext cx="426897" cy="426763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9892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35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9886" name="文本框 6151"/>
          <p:cNvSpPr txBox="1">
            <a:spLocks noChangeArrowheads="1"/>
          </p:cNvSpPr>
          <p:nvPr/>
        </p:nvSpPr>
        <p:spPr bwMode="auto">
          <a:xfrm>
            <a:off x="5488862" y="1372960"/>
            <a:ext cx="5193624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利用计算器进行乘方的计算</a:t>
            </a:r>
          </a:p>
        </p:txBody>
      </p:sp>
    </p:spTree>
    <p:extLst>
      <p:ext uri="{BB962C8B-B14F-4D97-AF65-F5344CB8AC3E}">
        <p14:creationId xmlns:p14="http://schemas.microsoft.com/office/powerpoint/2010/main" val="426793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11"/>
          <p:cNvSpPr/>
          <p:nvPr/>
        </p:nvSpPr>
        <p:spPr>
          <a:xfrm>
            <a:off x="1118078" y="1641312"/>
            <a:ext cx="10424562" cy="3990644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917" tIns="60958" rIns="121917" bIns="60958"/>
          <a:lstStyle/>
          <a:p>
            <a:pPr marL="742950" indent="-742950">
              <a:lnSpc>
                <a:spcPct val="150000"/>
              </a:lnSpc>
              <a:buAutoNum type="arabicPeriod"/>
              <a:defRPr/>
            </a:pPr>
            <a:r>
              <a:rPr lang="zh-CN" altLang="en-US" sz="36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理解</a:t>
            </a:r>
            <a:r>
              <a:rPr lang="zh-CN" altLang="en-US" sz="36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并掌握有理数的</a:t>
            </a: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乘方</a:t>
            </a:r>
            <a:r>
              <a:rPr lang="zh-CN" altLang="en-US" sz="36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</a:t>
            </a: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幂</a:t>
            </a:r>
            <a:r>
              <a:rPr lang="zh-CN" altLang="en-US" sz="36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</a:t>
            </a: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底数</a:t>
            </a:r>
            <a:r>
              <a:rPr lang="zh-CN" altLang="en-US" sz="36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</a:t>
            </a: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指数</a:t>
            </a:r>
            <a:r>
              <a:rPr lang="zh-CN" altLang="en-US" sz="36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的概念及意义</a:t>
            </a:r>
            <a:r>
              <a:rPr lang="en-US" altLang="zh-CN" sz="36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en-US" altLang="zh-CN" sz="36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marL="742950" indent="-742950">
              <a:lnSpc>
                <a:spcPct val="150000"/>
              </a:lnSpc>
              <a:buFontTx/>
              <a:buAutoNum type="arabicPeriod"/>
              <a:defRPr/>
            </a:pPr>
            <a:r>
              <a:rPr lang="zh-CN" altLang="en-US" sz="3600" noProof="1" smtClean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体会</a:t>
            </a:r>
            <a:r>
              <a:rPr lang="zh-CN" altLang="en-US" sz="3600" noProof="1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有理数乘方运算的</a:t>
            </a:r>
            <a:r>
              <a:rPr lang="zh-CN" altLang="en-US" sz="3600" noProof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符号法则</a:t>
            </a:r>
            <a:r>
              <a:rPr lang="zh-CN" altLang="en-US" sz="3600" noProof="1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，熟练</a:t>
            </a:r>
            <a:r>
              <a:rPr lang="zh-CN" altLang="en-US" sz="36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进行有理数的乘方运算</a:t>
            </a:r>
            <a:r>
              <a:rPr lang="en-US" altLang="zh-CN" sz="36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lang="zh-CN" altLang="en-US" sz="3600" noProof="1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marL="742950" indent="-742950">
              <a:lnSpc>
                <a:spcPct val="150000"/>
              </a:lnSpc>
              <a:buAutoNum type="arabicPeriod"/>
              <a:defRPr/>
            </a:pPr>
            <a:endParaRPr lang="en-US" altLang="zh-CN" sz="3600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51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5"/>
          <p:cNvSpPr txBox="1">
            <a:spLocks noChangeArrowheads="1"/>
          </p:cNvSpPr>
          <p:nvPr/>
        </p:nvSpPr>
        <p:spPr bwMode="auto">
          <a:xfrm>
            <a:off x="4512154" y="5453347"/>
            <a:ext cx="246276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sz="28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组合 27"/>
          <p:cNvGrpSpPr>
            <a:grpSpLocks/>
          </p:cNvGrpSpPr>
          <p:nvPr/>
        </p:nvGrpSpPr>
        <p:grpSpPr bwMode="auto">
          <a:xfrm>
            <a:off x="1732202" y="1428514"/>
            <a:ext cx="5159762" cy="523254"/>
            <a:chOff x="542" y="3203"/>
            <a:chExt cx="8124" cy="827"/>
          </a:xfrm>
        </p:grpSpPr>
        <p:sp>
          <p:nvSpPr>
            <p:cNvPr id="79920" name="文本框 3"/>
            <p:cNvSpPr txBox="1">
              <a:spLocks noChangeArrowheads="1"/>
            </p:cNvSpPr>
            <p:nvPr/>
          </p:nvSpPr>
          <p:spPr bwMode="auto">
            <a:xfrm>
              <a:off x="542" y="3203"/>
              <a:ext cx="8124" cy="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dirty="0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解：</a:t>
              </a:r>
              <a:r>
                <a:rPr lang="zh-CN" altLang="en-US" sz="2800" dirty="0">
                  <a:latin typeface="Times New Roman" pitchFamily="18" charset="0"/>
                  <a:cs typeface="Times New Roman" pitchFamily="18" charset="0"/>
                </a:rPr>
                <a:t>用带符号</a:t>
              </a:r>
              <a:r>
                <a:rPr lang="zh-CN" altLang="en-US" sz="2800" dirty="0" smtClean="0">
                  <a:latin typeface="Times New Roman" pitchFamily="18" charset="0"/>
                  <a:cs typeface="Times New Roman" pitchFamily="18" charset="0"/>
                </a:rPr>
                <a:t>键        </a:t>
              </a:r>
              <a:r>
                <a:rPr lang="zh-CN" altLang="en-US" sz="2800" dirty="0">
                  <a:latin typeface="Times New Roman" pitchFamily="18" charset="0"/>
                  <a:cs typeface="Times New Roman" pitchFamily="18" charset="0"/>
                </a:rPr>
                <a:t>的计算器</a:t>
              </a:r>
              <a:r>
                <a:rPr lang="en-US" altLang="zh-CN" sz="2800" dirty="0"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  <p:sp>
          <p:nvSpPr>
            <p:cNvPr id="79921" name="Rectangle 11"/>
            <p:cNvSpPr>
              <a:spLocks noChangeArrowheads="1"/>
            </p:cNvSpPr>
            <p:nvPr/>
          </p:nvSpPr>
          <p:spPr bwMode="auto">
            <a:xfrm>
              <a:off x="4760" y="3323"/>
              <a:ext cx="796" cy="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(–)</a:t>
              </a:r>
              <a:endPara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组合 26"/>
          <p:cNvGrpSpPr>
            <a:grpSpLocks/>
          </p:cNvGrpSpPr>
          <p:nvPr/>
        </p:nvGrpSpPr>
        <p:grpSpPr bwMode="auto">
          <a:xfrm>
            <a:off x="2724028" y="2038070"/>
            <a:ext cx="3906858" cy="569987"/>
            <a:chOff x="3435" y="3938"/>
            <a:chExt cx="6153" cy="898"/>
          </a:xfrm>
        </p:grpSpPr>
        <p:sp>
          <p:nvSpPr>
            <p:cNvPr id="79911" name="Rectangle 11"/>
            <p:cNvSpPr>
              <a:spLocks noChangeArrowheads="1"/>
            </p:cNvSpPr>
            <p:nvPr/>
          </p:nvSpPr>
          <p:spPr bwMode="auto">
            <a:xfrm>
              <a:off x="8792" y="4056"/>
              <a:ext cx="796" cy="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</a:p>
          </p:txBody>
        </p:sp>
        <p:sp>
          <p:nvSpPr>
            <p:cNvPr id="79912" name="Rectangle 11"/>
            <p:cNvSpPr>
              <a:spLocks noChangeArrowheads="1"/>
            </p:cNvSpPr>
            <p:nvPr/>
          </p:nvSpPr>
          <p:spPr bwMode="auto">
            <a:xfrm>
              <a:off x="5985" y="4036"/>
              <a:ext cx="796" cy="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79913" name="Rectangle 11"/>
            <p:cNvSpPr>
              <a:spLocks noChangeArrowheads="1"/>
            </p:cNvSpPr>
            <p:nvPr/>
          </p:nvSpPr>
          <p:spPr bwMode="auto">
            <a:xfrm>
              <a:off x="4399" y="4036"/>
              <a:ext cx="796" cy="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(–)</a:t>
              </a:r>
            </a:p>
          </p:txBody>
        </p:sp>
        <p:sp>
          <p:nvSpPr>
            <p:cNvPr id="79914" name="Rectangle 11"/>
            <p:cNvSpPr>
              <a:spLocks noChangeArrowheads="1"/>
            </p:cNvSpPr>
            <p:nvPr/>
          </p:nvSpPr>
          <p:spPr bwMode="auto">
            <a:xfrm>
              <a:off x="3435" y="4036"/>
              <a:ext cx="796" cy="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</a:p>
          </p:txBody>
        </p:sp>
        <p:grpSp>
          <p:nvGrpSpPr>
            <p:cNvPr id="79915" name="组合 19"/>
            <p:cNvGrpSpPr>
              <a:grpSpLocks/>
            </p:cNvGrpSpPr>
            <p:nvPr/>
          </p:nvGrpSpPr>
          <p:grpSpPr bwMode="auto">
            <a:xfrm rot="5400000">
              <a:off x="6930" y="3921"/>
              <a:ext cx="839" cy="874"/>
              <a:chOff x="6307" y="6050"/>
              <a:chExt cx="839" cy="874"/>
            </a:xfrm>
          </p:grpSpPr>
          <p:sp>
            <p:nvSpPr>
              <p:cNvPr id="79918" name="Rectangle 11"/>
              <p:cNvSpPr>
                <a:spLocks noChangeArrowheads="1"/>
              </p:cNvSpPr>
              <p:nvPr/>
            </p:nvSpPr>
            <p:spPr bwMode="auto">
              <a:xfrm rot="5400000">
                <a:off x="6343" y="6108"/>
                <a:ext cx="796" cy="6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en-US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919" name="文本框 18"/>
              <p:cNvSpPr txBox="1">
                <a:spLocks noChangeArrowheads="1"/>
              </p:cNvSpPr>
              <p:nvPr/>
            </p:nvSpPr>
            <p:spPr bwMode="auto">
              <a:xfrm>
                <a:off x="6307" y="6124"/>
                <a:ext cx="839" cy="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7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itchFamily="34" charset="0"/>
                  </a:rPr>
                  <a:t>＜</a:t>
                </a:r>
              </a:p>
            </p:txBody>
          </p:sp>
        </p:grpSp>
        <p:sp>
          <p:nvSpPr>
            <p:cNvPr id="79916" name="文本框 20"/>
            <p:cNvSpPr txBox="1">
              <a:spLocks noChangeArrowheads="1"/>
            </p:cNvSpPr>
            <p:nvPr/>
          </p:nvSpPr>
          <p:spPr bwMode="auto">
            <a:xfrm>
              <a:off x="5351" y="4036"/>
              <a:ext cx="823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  <p:sp>
          <p:nvSpPr>
            <p:cNvPr id="79917" name="文本框 21"/>
            <p:cNvSpPr txBox="1">
              <a:spLocks noChangeArrowheads="1"/>
            </p:cNvSpPr>
            <p:nvPr/>
          </p:nvSpPr>
          <p:spPr bwMode="auto">
            <a:xfrm>
              <a:off x="7969" y="4036"/>
              <a:ext cx="823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sp>
        <p:nvSpPr>
          <p:cNvPr id="79909" name="文本框 22"/>
          <p:cNvSpPr txBox="1">
            <a:spLocks noChangeArrowheads="1"/>
          </p:cNvSpPr>
          <p:nvPr/>
        </p:nvSpPr>
        <p:spPr bwMode="auto">
          <a:xfrm>
            <a:off x="2529095" y="2757141"/>
            <a:ext cx="2630674" cy="52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显示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：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3696285" y="2729933"/>
            <a:ext cx="1631738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–32768.</a:t>
            </a:r>
          </a:p>
        </p:txBody>
      </p:sp>
      <p:grpSp>
        <p:nvGrpSpPr>
          <p:cNvPr id="6" name="组合 28"/>
          <p:cNvGrpSpPr>
            <a:grpSpLocks/>
          </p:cNvGrpSpPr>
          <p:nvPr/>
        </p:nvGrpSpPr>
        <p:grpSpPr bwMode="auto">
          <a:xfrm>
            <a:off x="3627057" y="3722508"/>
            <a:ext cx="3906858" cy="569987"/>
            <a:chOff x="3435" y="3938"/>
            <a:chExt cx="6153" cy="898"/>
          </a:xfrm>
        </p:grpSpPr>
        <p:sp>
          <p:nvSpPr>
            <p:cNvPr id="79900" name="Rectangle 11"/>
            <p:cNvSpPr>
              <a:spLocks noChangeArrowheads="1"/>
            </p:cNvSpPr>
            <p:nvPr/>
          </p:nvSpPr>
          <p:spPr bwMode="auto">
            <a:xfrm>
              <a:off x="8792" y="4056"/>
              <a:ext cx="796" cy="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</a:p>
          </p:txBody>
        </p:sp>
        <p:sp>
          <p:nvSpPr>
            <p:cNvPr id="79901" name="Rectangle 11"/>
            <p:cNvSpPr>
              <a:spLocks noChangeArrowheads="1"/>
            </p:cNvSpPr>
            <p:nvPr/>
          </p:nvSpPr>
          <p:spPr bwMode="auto">
            <a:xfrm>
              <a:off x="5985" y="4036"/>
              <a:ext cx="796" cy="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79902" name="Rectangle 11"/>
            <p:cNvSpPr>
              <a:spLocks noChangeArrowheads="1"/>
            </p:cNvSpPr>
            <p:nvPr/>
          </p:nvSpPr>
          <p:spPr bwMode="auto">
            <a:xfrm>
              <a:off x="4399" y="4036"/>
              <a:ext cx="796" cy="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(–)</a:t>
              </a:r>
            </a:p>
          </p:txBody>
        </p:sp>
        <p:sp>
          <p:nvSpPr>
            <p:cNvPr id="79903" name="Rectangle 11"/>
            <p:cNvSpPr>
              <a:spLocks noChangeArrowheads="1"/>
            </p:cNvSpPr>
            <p:nvPr/>
          </p:nvSpPr>
          <p:spPr bwMode="auto">
            <a:xfrm>
              <a:off x="3435" y="4036"/>
              <a:ext cx="796" cy="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</a:p>
          </p:txBody>
        </p:sp>
        <p:grpSp>
          <p:nvGrpSpPr>
            <p:cNvPr id="79904" name="组合 33"/>
            <p:cNvGrpSpPr>
              <a:grpSpLocks/>
            </p:cNvGrpSpPr>
            <p:nvPr/>
          </p:nvGrpSpPr>
          <p:grpSpPr bwMode="auto">
            <a:xfrm rot="5400000">
              <a:off x="6930" y="3921"/>
              <a:ext cx="839" cy="874"/>
              <a:chOff x="6307" y="6050"/>
              <a:chExt cx="839" cy="874"/>
            </a:xfrm>
          </p:grpSpPr>
          <p:sp>
            <p:nvSpPr>
              <p:cNvPr id="79907" name="Rectangle 11"/>
              <p:cNvSpPr>
                <a:spLocks noChangeArrowheads="1"/>
              </p:cNvSpPr>
              <p:nvPr/>
            </p:nvSpPr>
            <p:spPr bwMode="auto">
              <a:xfrm rot="5400000">
                <a:off x="6343" y="6108"/>
                <a:ext cx="796" cy="68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en-US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908" name="文本框 35"/>
              <p:cNvSpPr txBox="1">
                <a:spLocks noChangeArrowheads="1"/>
              </p:cNvSpPr>
              <p:nvPr/>
            </p:nvSpPr>
            <p:spPr bwMode="auto">
              <a:xfrm>
                <a:off x="6307" y="6124"/>
                <a:ext cx="839" cy="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7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itchFamily="2" charset="-122"/>
                  </a:rPr>
                  <a:t>＜</a:t>
                </a:r>
              </a:p>
            </p:txBody>
          </p:sp>
        </p:grpSp>
        <p:sp>
          <p:nvSpPr>
            <p:cNvPr id="79905" name="文本框 36"/>
            <p:cNvSpPr txBox="1">
              <a:spLocks noChangeArrowheads="1"/>
            </p:cNvSpPr>
            <p:nvPr/>
          </p:nvSpPr>
          <p:spPr bwMode="auto">
            <a:xfrm>
              <a:off x="5351" y="4036"/>
              <a:ext cx="823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79906" name="文本框 37"/>
            <p:cNvSpPr txBox="1">
              <a:spLocks noChangeArrowheads="1"/>
            </p:cNvSpPr>
            <p:nvPr/>
          </p:nvSpPr>
          <p:spPr bwMode="auto">
            <a:xfrm>
              <a:off x="7969" y="4036"/>
              <a:ext cx="823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</p:grpSp>
      <p:sp>
        <p:nvSpPr>
          <p:cNvPr id="79898" name="文本框 39"/>
          <p:cNvSpPr txBox="1">
            <a:spLocks noChangeArrowheads="1"/>
          </p:cNvSpPr>
          <p:nvPr/>
        </p:nvSpPr>
        <p:spPr bwMode="auto">
          <a:xfrm>
            <a:off x="2596821" y="4331777"/>
            <a:ext cx="3007391" cy="507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显示</a:t>
            </a:r>
            <a:r>
              <a:rPr lang="zh-CN" alt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：</a:t>
            </a:r>
            <a:endParaRPr lang="en-US" altLang="zh-CN" sz="2700" dirty="0">
              <a:solidFill>
                <a:srgbClr val="FF000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3762799" y="4331777"/>
            <a:ext cx="1153433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729.</a:t>
            </a: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2611149" y="5461265"/>
            <a:ext cx="5684627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所以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itchFamily="2" charset="-122"/>
              </a:rPr>
              <a:t>(–8)</a:t>
            </a:r>
            <a:r>
              <a:rPr lang="en-US" altLang="zh-CN" sz="27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itchFamily="2" charset="-122"/>
              </a:rPr>
              <a:t>5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Arial" pitchFamily="34" charset="0"/>
              </a:rPr>
              <a:t>= –32768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Arial" pitchFamily="34" charset="0"/>
              </a:rPr>
              <a:t>，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itchFamily="2" charset="-122"/>
              </a:rPr>
              <a:t>(–3)</a:t>
            </a:r>
            <a:r>
              <a:rPr lang="en-US" altLang="zh-CN" sz="27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itchFamily="2" charset="-122"/>
              </a:rPr>
              <a:t>6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Arial" pitchFamily="34" charset="0"/>
              </a:rPr>
              <a:t>=729.</a:t>
            </a:r>
          </a:p>
        </p:txBody>
      </p:sp>
    </p:spTree>
    <p:extLst>
      <p:ext uri="{BB962C8B-B14F-4D97-AF65-F5344CB8AC3E}">
        <p14:creationId xmlns:p14="http://schemas.microsoft.com/office/powerpoint/2010/main" val="203925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9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09" grpId="0"/>
      <p:bldP spid="25" grpId="0"/>
      <p:bldP spid="79898" grpId="0"/>
      <p:bldP spid="42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2" name="文本框 13323"/>
          <p:cNvSpPr txBox="1">
            <a:spLocks noChangeArrowheads="1"/>
          </p:cNvSpPr>
          <p:nvPr/>
        </p:nvSpPr>
        <p:spPr bwMode="auto">
          <a:xfrm>
            <a:off x="1533778" y="3942126"/>
            <a:ext cx="3133356" cy="6156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用计算器计算：</a:t>
            </a:r>
          </a:p>
        </p:txBody>
      </p:sp>
      <p:sp>
        <p:nvSpPr>
          <p:cNvPr id="80903" name="文本框 13324"/>
          <p:cNvSpPr txBox="1">
            <a:spLocks noChangeArrowheads="1"/>
          </p:cNvSpPr>
          <p:nvPr/>
        </p:nvSpPr>
        <p:spPr bwMode="auto">
          <a:xfrm>
            <a:off x="1437510" y="4810804"/>
            <a:ext cx="4963643" cy="6156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=_________</a:t>
            </a:r>
          </a:p>
        </p:txBody>
      </p:sp>
      <p:sp>
        <p:nvSpPr>
          <p:cNvPr id="80904" name="文本框 13325"/>
          <p:cNvSpPr txBox="1">
            <a:spLocks noChangeArrowheads="1"/>
          </p:cNvSpPr>
          <p:nvPr/>
        </p:nvSpPr>
        <p:spPr bwMode="auto">
          <a:xfrm>
            <a:off x="6164110" y="4812673"/>
            <a:ext cx="4543409" cy="6156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=___________</a:t>
            </a:r>
          </a:p>
        </p:txBody>
      </p:sp>
      <p:sp>
        <p:nvSpPr>
          <p:cNvPr id="80905" name="文本框 13326"/>
          <p:cNvSpPr txBox="1">
            <a:spLocks noChangeArrowheads="1"/>
          </p:cNvSpPr>
          <p:nvPr/>
        </p:nvSpPr>
        <p:spPr bwMode="auto">
          <a:xfrm>
            <a:off x="1448084" y="5494001"/>
            <a:ext cx="4738602" cy="6156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=_________</a:t>
            </a:r>
          </a:p>
        </p:txBody>
      </p:sp>
      <p:sp>
        <p:nvSpPr>
          <p:cNvPr id="80906" name="文本框 13327"/>
          <p:cNvSpPr txBox="1">
            <a:spLocks noChangeArrowheads="1"/>
          </p:cNvSpPr>
          <p:nvPr/>
        </p:nvSpPr>
        <p:spPr bwMode="auto">
          <a:xfrm>
            <a:off x="6231838" y="5489937"/>
            <a:ext cx="5238067" cy="6156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    =__________</a:t>
            </a:r>
          </a:p>
        </p:txBody>
      </p:sp>
      <p:graphicFrame>
        <p:nvGraphicFramePr>
          <p:cNvPr id="80907" name="对象 133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106442"/>
              </p:ext>
            </p:extLst>
          </p:nvPr>
        </p:nvGraphicFramePr>
        <p:xfrm>
          <a:off x="2473145" y="4791105"/>
          <a:ext cx="941793" cy="60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4" name="Equation" r:id="rId3" imgW="444240" imgH="228600" progId="Equation.DSMT4">
                  <p:embed/>
                </p:oleObj>
              </mc:Choice>
              <mc:Fallback>
                <p:oleObj name="Equation" r:id="rId3" imgW="4442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3145" y="4791105"/>
                        <a:ext cx="941793" cy="60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8" name="对象 133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678682"/>
              </p:ext>
            </p:extLst>
          </p:nvPr>
        </p:nvGraphicFramePr>
        <p:xfrm>
          <a:off x="7529203" y="4812672"/>
          <a:ext cx="551817" cy="53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5" name="Equation" r:id="rId5" imgW="241200" imgH="203040" progId="Equation.DSMT4">
                  <p:embed/>
                </p:oleObj>
              </mc:Choice>
              <mc:Fallback>
                <p:oleObj name="Equation" r:id="rId5" imgW="2412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9203" y="4812672"/>
                        <a:ext cx="551817" cy="537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9" name="对象 133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3477386"/>
              </p:ext>
            </p:extLst>
          </p:nvPr>
        </p:nvGraphicFramePr>
        <p:xfrm>
          <a:off x="2618465" y="5492390"/>
          <a:ext cx="761522" cy="526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6" name="Equation" r:id="rId7" imgW="291960" imgH="203040" progId="Equation.DSMT4">
                  <p:embed/>
                </p:oleObj>
              </mc:Choice>
              <mc:Fallback>
                <p:oleObj name="Equation" r:id="rId7" imgW="2919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8465" y="5492390"/>
                        <a:ext cx="761522" cy="5268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10" name="对象 133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782005"/>
              </p:ext>
            </p:extLst>
          </p:nvPr>
        </p:nvGraphicFramePr>
        <p:xfrm>
          <a:off x="7284393" y="5485523"/>
          <a:ext cx="1183063" cy="576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7" name="Equation" r:id="rId9" imgW="482400" imgH="228600" progId="Equation.DSMT4">
                  <p:embed/>
                </p:oleObj>
              </mc:Choice>
              <mc:Fallback>
                <p:oleObj name="Equation" r:id="rId9" imgW="482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4393" y="5485523"/>
                        <a:ext cx="1183063" cy="5761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39" name="文本框 13338"/>
          <p:cNvSpPr txBox="1">
            <a:spLocks noChangeArrowheads="1"/>
          </p:cNvSpPr>
          <p:nvPr/>
        </p:nvSpPr>
        <p:spPr bwMode="auto">
          <a:xfrm>
            <a:off x="3703722" y="4769073"/>
            <a:ext cx="1704948" cy="615549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1771561</a:t>
            </a:r>
          </a:p>
        </p:txBody>
      </p:sp>
      <p:sp>
        <p:nvSpPr>
          <p:cNvPr id="13340" name="文本框 13339"/>
          <p:cNvSpPr txBox="1">
            <a:spLocks noChangeArrowheads="1"/>
          </p:cNvSpPr>
          <p:nvPr/>
        </p:nvSpPr>
        <p:spPr bwMode="auto">
          <a:xfrm>
            <a:off x="3806301" y="5428369"/>
            <a:ext cx="1605562" cy="615549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592.704</a:t>
            </a:r>
          </a:p>
        </p:txBody>
      </p:sp>
      <p:sp>
        <p:nvSpPr>
          <p:cNvPr id="13341" name="文本框 13340"/>
          <p:cNvSpPr txBox="1">
            <a:spLocks noChangeArrowheads="1"/>
          </p:cNvSpPr>
          <p:nvPr/>
        </p:nvSpPr>
        <p:spPr bwMode="auto">
          <a:xfrm>
            <a:off x="8342702" y="4765380"/>
            <a:ext cx="2121729" cy="615549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268435456</a:t>
            </a:r>
          </a:p>
        </p:txBody>
      </p:sp>
      <p:sp>
        <p:nvSpPr>
          <p:cNvPr id="13342" name="文本框 13341"/>
          <p:cNvSpPr txBox="1">
            <a:spLocks noChangeArrowheads="1"/>
          </p:cNvSpPr>
          <p:nvPr/>
        </p:nvSpPr>
        <p:spPr bwMode="auto">
          <a:xfrm>
            <a:off x="8757172" y="5426249"/>
            <a:ext cx="2821151" cy="6156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–175.616</a:t>
            </a:r>
          </a:p>
        </p:txBody>
      </p:sp>
      <p:sp>
        <p:nvSpPr>
          <p:cNvPr id="532482" name="文本框 532481"/>
          <p:cNvSpPr txBox="1">
            <a:spLocks noChangeArrowheads="1"/>
          </p:cNvSpPr>
          <p:nvPr/>
        </p:nvSpPr>
        <p:spPr bwMode="auto">
          <a:xfrm>
            <a:off x="1235055" y="1302030"/>
            <a:ext cx="10874018" cy="233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若运用初中数学教材中使用的某种电子计算器进行计算</a:t>
            </a:r>
            <a:r>
              <a:rPr lang="zh-CN" altLang="en-US" sz="3200" dirty="0" smtClean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endParaRPr lang="en-US" altLang="zh-CN" sz="3200" dirty="0" smtClean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3200" dirty="0" smtClean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则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按键的结果为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          )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A.16             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B.33               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C.37                   D.36</a:t>
            </a:r>
            <a:endParaRPr lang="en-US" altLang="zh-CN" sz="3200" dirty="0">
              <a:solidFill>
                <a:srgbClr val="FF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pic>
        <p:nvPicPr>
          <p:cNvPr id="80917" name="图片 53248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306" y="2125626"/>
            <a:ext cx="5077223" cy="709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30" name="文本框 3"/>
          <p:cNvSpPr txBox="1">
            <a:spLocks noChangeArrowheads="1"/>
          </p:cNvSpPr>
          <p:nvPr/>
        </p:nvSpPr>
        <p:spPr bwMode="auto">
          <a:xfrm>
            <a:off x="4632892" y="2196801"/>
            <a:ext cx="61269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 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42" y="1398774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81" y="3919750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848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9" grpId="0"/>
      <p:bldP spid="13340" grpId="0" build="allAtOnce" bldLvl="0"/>
      <p:bldP spid="13341" grpId="0" build="allAtOnce" bldLvl="0"/>
      <p:bldP spid="13342" grpId="0"/>
      <p:bldP spid="727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35463" y="1957754"/>
            <a:ext cx="2584450" cy="51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3  </a:t>
            </a:r>
            <a:r>
              <a:rPr lang="zh-CN" altLang="en-US" sz="32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</a:t>
            </a:r>
          </a:p>
        </p:txBody>
      </p:sp>
      <p:sp>
        <p:nvSpPr>
          <p:cNvPr id="72707" name="Rectangle 3"/>
          <p:cNvSpPr>
            <a:spLocks noRot="1" noChangeArrowheads="1"/>
          </p:cNvSpPr>
          <p:nvPr/>
        </p:nvSpPr>
        <p:spPr bwMode="auto">
          <a:xfrm>
            <a:off x="1712411" y="2547826"/>
            <a:ext cx="8716925" cy="336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                                      （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–2</a:t>
            </a:r>
            <a:r>
              <a:rPr lang="en-US" altLang="zh-CN" sz="3200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×(–3</a:t>
            </a:r>
            <a:r>
              <a:rPr lang="en-US" altLang="zh-CN" sz="3200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32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)    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64÷(–2)</a:t>
            </a:r>
            <a:r>
              <a:rPr lang="en-US" altLang="zh-CN" sz="3200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(–4)</a:t>
            </a:r>
            <a:r>
              <a:rPr lang="en-US" altLang="zh-CN" sz="3200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÷(–1)</a:t>
            </a:r>
            <a:r>
              <a:rPr lang="en-US" altLang="zh-CN" sz="3200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200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+2×(–</a:t>
            </a:r>
            <a:r>
              <a:rPr lang="en-US" altLang="zh-CN" sz="32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3)</a:t>
            </a:r>
            <a:r>
              <a:rPr lang="en-US" altLang="zh-CN" sz="3200" baseline="30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endParaRPr lang="en-US" altLang="zh-CN" sz="3200" baseline="30000" dirty="0"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graphicFrame>
        <p:nvGraphicFramePr>
          <p:cNvPr id="82948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5399179"/>
              </p:ext>
            </p:extLst>
          </p:nvPr>
        </p:nvGraphicFramePr>
        <p:xfrm>
          <a:off x="2737803" y="2741481"/>
          <a:ext cx="1957662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3" r:id="rId3" imgW="801498" imgH="406881" progId="Equation.DSMT4">
                  <p:embed/>
                </p:oleObj>
              </mc:Choice>
              <mc:Fallback>
                <p:oleObj r:id="rId3" imgW="801498" imgH="406881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7803" y="2741481"/>
                        <a:ext cx="1957662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9" name="文本框 6151"/>
          <p:cNvSpPr txBox="1">
            <a:spLocks noChangeArrowheads="1"/>
          </p:cNvSpPr>
          <p:nvPr/>
        </p:nvSpPr>
        <p:spPr bwMode="auto">
          <a:xfrm>
            <a:off x="6481699" y="1301011"/>
            <a:ext cx="3372708" cy="65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5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含有乘方的运算</a:t>
            </a:r>
          </a:p>
        </p:txBody>
      </p:sp>
      <p:grpSp>
        <p:nvGrpSpPr>
          <p:cNvPr id="82950" name="组合 6"/>
          <p:cNvGrpSpPr>
            <a:grpSpLocks/>
          </p:cNvGrpSpPr>
          <p:nvPr/>
        </p:nvGrpSpPr>
        <p:grpSpPr bwMode="auto">
          <a:xfrm>
            <a:off x="3716634" y="1301011"/>
            <a:ext cx="2480410" cy="630942"/>
            <a:chOff x="427462" y="558483"/>
            <a:chExt cx="1858351" cy="472792"/>
          </a:xfrm>
        </p:grpSpPr>
        <p:grpSp>
          <p:nvGrpSpPr>
            <p:cNvPr id="82956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177424" y="-557395"/>
                <a:ext cx="426532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234" y="-557395"/>
                <a:ext cx="426532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044" y="-557395"/>
                <a:ext cx="428118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6853" y="-557395"/>
                <a:ext cx="428118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8016" y="-557395"/>
                <a:ext cx="426533" cy="426762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82957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309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5481629"/>
              </p:ext>
            </p:extLst>
          </p:nvPr>
        </p:nvGraphicFramePr>
        <p:xfrm>
          <a:off x="4092034" y="1773910"/>
          <a:ext cx="4289924" cy="842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2" name="Equation" r:id="rId3" imgW="1752480" imgH="393480" progId="Equation.DSMT4">
                  <p:embed/>
                </p:oleObj>
              </mc:Choice>
              <mc:Fallback>
                <p:oleObj name="Equation" r:id="rId3" imgW="1752480" imgH="393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2034" y="1773910"/>
                        <a:ext cx="4289924" cy="8426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3020817" y="2792184"/>
            <a:ext cx="5642299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） 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–2</a:t>
            </a:r>
            <a:r>
              <a:rPr lang="en-US" altLang="zh-CN" sz="3200" baseline="300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3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×(–3</a:t>
            </a:r>
            <a:r>
              <a:rPr lang="en-US" altLang="zh-CN" sz="3200" baseline="300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2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)= 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–8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×(–9)=72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；</a:t>
            </a:r>
          </a:p>
        </p:txBody>
      </p:sp>
      <p:sp>
        <p:nvSpPr>
          <p:cNvPr id="22" name="文本框 6"/>
          <p:cNvSpPr txBox="1">
            <a:spLocks noChangeArrowheads="1"/>
          </p:cNvSpPr>
          <p:nvPr/>
        </p:nvSpPr>
        <p:spPr bwMode="auto">
          <a:xfrm>
            <a:off x="3020818" y="3913217"/>
            <a:ext cx="5642299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3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）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64÷(–2)</a:t>
            </a:r>
            <a:r>
              <a:rPr lang="en-US" altLang="zh-CN" sz="3200" baseline="300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5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=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64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÷(–32)= –2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；</a:t>
            </a:r>
          </a:p>
        </p:txBody>
      </p: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3065928" y="4709269"/>
            <a:ext cx="7923768" cy="150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4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）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(–4)</a:t>
            </a:r>
            <a:r>
              <a:rPr lang="en-US" altLang="zh-CN" sz="3200" baseline="300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3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÷(–1)</a:t>
            </a:r>
            <a:r>
              <a:rPr lang="en-US" altLang="zh-CN" sz="3200" baseline="300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200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+2×(–3)</a:t>
            </a:r>
            <a:r>
              <a:rPr lang="en-US" altLang="zh-CN" sz="3200" baseline="30000" dirty="0"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4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32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           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 –64÷1+2×81=98</a:t>
            </a:r>
            <a:endParaRPr lang="en-US" altLang="zh-CN" sz="3200" baseline="30000" dirty="0">
              <a:solidFill>
                <a:srgbClr val="FF0000"/>
              </a:solidFill>
              <a:latin typeface="Times New Roman" panose="02020603050405020304" pitchFamily="18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48294" y="1887450"/>
            <a:ext cx="2110795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04419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1090937" y="1369456"/>
            <a:ext cx="10435924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通过以上计算，对于乘除和乘方的混合运算，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你觉得有怎样的运算顺序？</a:t>
            </a:r>
          </a:p>
        </p:txBody>
      </p:sp>
      <p:sp>
        <p:nvSpPr>
          <p:cNvPr id="69638" name="Text Box 6"/>
          <p:cNvSpPr txBox="1"/>
          <p:nvPr/>
        </p:nvSpPr>
        <p:spPr>
          <a:xfrm>
            <a:off x="1842244" y="3176093"/>
            <a:ext cx="9034874" cy="1506947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700" noProof="1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     </a:t>
            </a:r>
            <a:r>
              <a:rPr lang="zh-CN" altLang="en-US" sz="3200" noProof="1">
                <a:latin typeface="Times New Roman" panose="02020603050405020304" pitchFamily="18" charset="0"/>
                <a:ea typeface="宋体" pitchFamily="2" charset="-122"/>
                <a:cs typeface="+mn-ea"/>
              </a:rPr>
              <a:t>先算乘方，后算乘除；如果遇到括号，就先进行括号里的运算</a:t>
            </a:r>
            <a:r>
              <a:rPr lang="en-US" altLang="zh-CN" sz="3200" noProof="1">
                <a:latin typeface="Times New Roman" panose="02020603050405020304" pitchFamily="18" charset="0"/>
                <a:ea typeface="宋体" pitchFamily="2" charset="-122"/>
                <a:cs typeface="+mn-ea"/>
              </a:rPr>
              <a:t>.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595" y="3979842"/>
            <a:ext cx="1618093" cy="261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1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8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8" name="组合 5"/>
          <p:cNvGrpSpPr>
            <a:grpSpLocks/>
          </p:cNvGrpSpPr>
          <p:nvPr/>
        </p:nvGrpSpPr>
        <p:grpSpPr bwMode="auto">
          <a:xfrm>
            <a:off x="1558371" y="1411319"/>
            <a:ext cx="10488116" cy="1897469"/>
            <a:chOff x="7854" y="1524"/>
            <a:chExt cx="7975" cy="1399"/>
          </a:xfrm>
        </p:grpSpPr>
        <p:sp>
          <p:nvSpPr>
            <p:cNvPr id="74760" name="文本框 1"/>
            <p:cNvSpPr txBox="1">
              <a:spLocks noChangeArrowheads="1"/>
            </p:cNvSpPr>
            <p:nvPr/>
          </p:nvSpPr>
          <p:spPr bwMode="auto">
            <a:xfrm>
              <a:off x="7854" y="1524"/>
              <a:ext cx="7975" cy="1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计算</a:t>
              </a:r>
              <a:r>
                <a:rPr lang="en-US" altLang="zh-CN" sz="3200" dirty="0" smtClean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:</a:t>
              </a:r>
              <a:endParaRPr lang="zh-CN" altLang="en-US" sz="3200" dirty="0"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defRPr/>
              </a:pP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（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）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–0.25</a:t>
              </a:r>
              <a:r>
                <a:rPr lang="en-US" altLang="zh-CN" sz="3200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÷(–    )</a:t>
              </a:r>
              <a:r>
                <a:rPr lang="en-US" altLang="zh-CN" sz="3200" baseline="30000" dirty="0"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×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(–1)</a:t>
              </a:r>
              <a:r>
                <a:rPr lang="en-US" altLang="zh-CN" sz="3200" baseline="30000" dirty="0">
                  <a:latin typeface="Times New Roman" pitchFamily="18" charset="0"/>
                  <a:cs typeface="Times New Roman" pitchFamily="18" charset="0"/>
                </a:rPr>
                <a:t>27</a:t>
              </a: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（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）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(–2)</a:t>
              </a:r>
              <a:r>
                <a:rPr lang="en-US" altLang="zh-CN" sz="3200" baseline="30000" dirty="0"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×（   ）</a:t>
              </a:r>
              <a:r>
                <a:rPr lang="en-US" altLang="zh-CN" sz="3200" baseline="30000" dirty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×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(–1)</a:t>
              </a:r>
              <a:r>
                <a:rPr lang="en-US" altLang="zh-CN" sz="3200" baseline="30000" dirty="0">
                  <a:latin typeface="Times New Roman" pitchFamily="18" charset="0"/>
                  <a:cs typeface="Times New Roman" pitchFamily="18" charset="0"/>
                </a:rPr>
                <a:t>2015</a:t>
              </a:r>
            </a:p>
            <a:p>
              <a:pPr eaLnBrk="1" hangingPunct="1">
                <a:defRPr/>
              </a:pPr>
              <a:endParaRPr lang="en-US" altLang="zh-CN" sz="3200" baseline="30000" dirty="0"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>
                <a:defRPr/>
              </a:pP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（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）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–2×3–(–2×3)</a:t>
              </a:r>
              <a:r>
                <a:rPr lang="en-US" altLang="zh-CN" sz="3200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graphicFrame>
          <p:nvGraphicFramePr>
            <p:cNvPr id="85004" name="对象 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9155529"/>
                </p:ext>
              </p:extLst>
            </p:nvPr>
          </p:nvGraphicFramePr>
          <p:xfrm>
            <a:off x="10121" y="1818"/>
            <a:ext cx="261" cy="6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78" name="Equation" r:id="rId3" imgW="152280" imgH="393480" progId="Equation.DSMT4">
                    <p:embed/>
                  </p:oleObj>
                </mc:Choice>
                <mc:Fallback>
                  <p:oleObj name="Equation" r:id="rId3" imgW="152280" imgH="393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121" y="1818"/>
                          <a:ext cx="261" cy="6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5005" name="对象 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71767746"/>
                </p:ext>
              </p:extLst>
            </p:nvPr>
          </p:nvGraphicFramePr>
          <p:xfrm>
            <a:off x="13649" y="1818"/>
            <a:ext cx="240" cy="6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79" name="Equation" r:id="rId5" imgW="152280" imgH="393480" progId="Equation.DSMT4">
                    <p:embed/>
                  </p:oleObj>
                </mc:Choice>
                <mc:Fallback>
                  <p:oleObj name="Equation" r:id="rId5" imgW="152280" imgH="393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49" y="1818"/>
                          <a:ext cx="240" cy="6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389" name="矩形 2"/>
          <p:cNvSpPr>
            <a:spLocks noChangeArrowheads="1"/>
          </p:cNvSpPr>
          <p:nvPr/>
        </p:nvSpPr>
        <p:spPr bwMode="auto">
          <a:xfrm>
            <a:off x="1685225" y="3430358"/>
            <a:ext cx="6579859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anose="02020603050405020304" pitchFamily="18" charset="0"/>
                <a:cs typeface="Times New Roman" pitchFamily="18" charset="0"/>
              </a:rPr>
              <a:t>（</a:t>
            </a:r>
            <a:r>
              <a:rPr lang="en-US" altLang="zh-CN" sz="2700" dirty="0">
                <a:latin typeface="Times New Roman" panose="02020603050405020304" pitchFamily="18" charset="0"/>
                <a:cs typeface="Times New Roman" pitchFamily="18" charset="0"/>
              </a:rPr>
              <a:t>1</a:t>
            </a:r>
            <a:r>
              <a:rPr lang="zh-CN" altLang="en-US" sz="2700" dirty="0">
                <a:latin typeface="Times New Roman" panose="02020603050405020304" pitchFamily="18" charset="0"/>
                <a:cs typeface="Times New Roman" pitchFamily="18" charset="0"/>
              </a:rPr>
              <a:t>）原式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＝                         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= 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390" name="矩形 3"/>
          <p:cNvSpPr>
            <a:spLocks noChangeArrowheads="1"/>
          </p:cNvSpPr>
          <p:nvPr/>
        </p:nvSpPr>
        <p:spPr bwMode="auto">
          <a:xfrm>
            <a:off x="2404173" y="4380102"/>
            <a:ext cx="6933216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latin typeface="Times New Roman" panose="02020603050405020304" pitchFamily="18" charset="0"/>
                <a:cs typeface="Times New Roman" pitchFamily="18" charset="0"/>
              </a:rPr>
              <a:t>（</a:t>
            </a:r>
            <a:r>
              <a:rPr lang="en-US" altLang="zh-CN" sz="2700" dirty="0"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zh-CN" altLang="en-US" sz="2700" dirty="0">
                <a:latin typeface="Times New Roman" panose="02020603050405020304" pitchFamily="18" charset="0"/>
                <a:cs typeface="Times New Roman" pitchFamily="18" charset="0"/>
              </a:rPr>
              <a:t>）原式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＝                             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= 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391" name="矩形 4"/>
          <p:cNvSpPr>
            <a:spLocks noChangeArrowheads="1"/>
          </p:cNvSpPr>
          <p:nvPr/>
        </p:nvSpPr>
        <p:spPr bwMode="auto">
          <a:xfrm>
            <a:off x="2382919" y="5515384"/>
            <a:ext cx="6638422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latin typeface="Times New Roman" panose="02020603050405020304" pitchFamily="18" charset="0"/>
                <a:cs typeface="Times New Roman" pitchFamily="18" charset="0"/>
              </a:rPr>
              <a:t>（</a:t>
            </a:r>
            <a:r>
              <a:rPr lang="en-US" altLang="zh-CN" sz="2700" dirty="0">
                <a:latin typeface="Times New Roman" panose="02020603050405020304" pitchFamily="18" charset="0"/>
                <a:cs typeface="Times New Roman" pitchFamily="18" charset="0"/>
              </a:rPr>
              <a:t>3</a:t>
            </a:r>
            <a:r>
              <a:rPr lang="zh-CN" altLang="en-US" sz="2700" dirty="0">
                <a:latin typeface="Times New Roman" panose="02020603050405020304" pitchFamily="18" charset="0"/>
                <a:cs typeface="Times New Roman" pitchFamily="18" charset="0"/>
              </a:rPr>
              <a:t>）原式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–2×3–36=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–42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7" y="1411319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9974565"/>
              </p:ext>
            </p:extLst>
          </p:nvPr>
        </p:nvGraphicFramePr>
        <p:xfrm>
          <a:off x="4392075" y="3402805"/>
          <a:ext cx="2068989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0" name="Equation" r:id="rId8" imgW="1257120" imgH="495000" progId="Equation.DSMT4">
                  <p:embed/>
                </p:oleObj>
              </mc:Choice>
              <mc:Fallback>
                <p:oleObj name="Equation" r:id="rId8" imgW="1257120" imgH="495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92075" y="3402805"/>
                        <a:ext cx="2068989" cy="816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6128293"/>
              </p:ext>
            </p:extLst>
          </p:nvPr>
        </p:nvGraphicFramePr>
        <p:xfrm>
          <a:off x="4464044" y="4359911"/>
          <a:ext cx="2237130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1" name="Equation" r:id="rId10" imgW="1079280" imgH="393480" progId="Equation.DSMT4">
                  <p:embed/>
                </p:oleObj>
              </mc:Choice>
              <mc:Fallback>
                <p:oleObj name="Equation" r:id="rId10" imgW="1079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464044" y="4359911"/>
                        <a:ext cx="2237130" cy="816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258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  <p:bldP spid="1639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18"/>
          <p:cNvSpPr>
            <a:spLocks noChangeArrowheads="1"/>
          </p:cNvSpPr>
          <p:nvPr/>
        </p:nvSpPr>
        <p:spPr bwMode="auto">
          <a:xfrm>
            <a:off x="1447896" y="2262126"/>
            <a:ext cx="246280" cy="138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045" name="文本框 1"/>
          <p:cNvSpPr txBox="1">
            <a:spLocks noChangeArrowheads="1"/>
          </p:cNvSpPr>
          <p:nvPr/>
        </p:nvSpPr>
        <p:spPr bwMode="auto">
          <a:xfrm>
            <a:off x="1373822" y="2023525"/>
            <a:ext cx="305395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填空：</a:t>
            </a:r>
          </a:p>
        </p:txBody>
      </p:sp>
      <p:sp>
        <p:nvSpPr>
          <p:cNvPr id="76806" name="文本框 2"/>
          <p:cNvSpPr txBox="1">
            <a:spLocks noChangeArrowheads="1"/>
          </p:cNvSpPr>
          <p:nvPr/>
        </p:nvSpPr>
        <p:spPr bwMode="auto">
          <a:xfrm>
            <a:off x="1505010" y="2650003"/>
            <a:ext cx="8923762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–(–3)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=</a:t>
            </a:r>
            <a:r>
              <a:rPr lang="en-US" altLang="zh-CN" sz="3200" u="sng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     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;          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（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2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–3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2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3200" u="sng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;</a:t>
            </a:r>
            <a:endParaRPr lang="en-US" altLang="en-US" sz="3200" dirty="0">
              <a:latin typeface="Times New Roman" pitchFamily="18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76807" name="文本框 3"/>
          <p:cNvSpPr txBox="1">
            <a:spLocks noChangeArrowheads="1"/>
          </p:cNvSpPr>
          <p:nvPr/>
        </p:nvSpPr>
        <p:spPr bwMode="auto">
          <a:xfrm>
            <a:off x="1518789" y="3437589"/>
            <a:ext cx="95925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(–5)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3200" u="sng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        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;    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4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0.1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3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3200" u="sng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     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;</a:t>
            </a:r>
          </a:p>
        </p:txBody>
      </p:sp>
      <p:sp>
        <p:nvSpPr>
          <p:cNvPr id="76808" name="文本框 4"/>
          <p:cNvSpPr txBox="1">
            <a:spLocks noChangeArrowheads="1"/>
          </p:cNvSpPr>
          <p:nvPr/>
        </p:nvSpPr>
        <p:spPr bwMode="auto">
          <a:xfrm>
            <a:off x="1513124" y="4153187"/>
            <a:ext cx="10333279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(–1)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3200" u="sng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;            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6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(–1)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12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3200" u="sng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;</a:t>
            </a:r>
          </a:p>
        </p:txBody>
      </p:sp>
      <p:sp>
        <p:nvSpPr>
          <p:cNvPr id="76809" name="文本框 5"/>
          <p:cNvSpPr txBox="1">
            <a:spLocks noChangeArrowheads="1"/>
          </p:cNvSpPr>
          <p:nvPr/>
        </p:nvSpPr>
        <p:spPr bwMode="auto">
          <a:xfrm>
            <a:off x="1552484" y="4801037"/>
            <a:ext cx="9243338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(–1)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200" i="1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3200" u="sng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;          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8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(–1)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2</a:t>
            </a:r>
            <a:r>
              <a:rPr lang="en-US" altLang="zh-CN" sz="3200" i="1" baseline="300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n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+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1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3200" u="sng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;</a:t>
            </a:r>
          </a:p>
        </p:txBody>
      </p:sp>
      <p:sp>
        <p:nvSpPr>
          <p:cNvPr id="76810" name="文本框 7"/>
          <p:cNvSpPr txBox="1">
            <a:spLocks noChangeArrowheads="1"/>
          </p:cNvSpPr>
          <p:nvPr/>
        </p:nvSpPr>
        <p:spPr bwMode="auto">
          <a:xfrm>
            <a:off x="1597429" y="5852206"/>
            <a:ext cx="6319544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(–1)</a:t>
            </a:r>
            <a:r>
              <a:rPr lang="en-US" altLang="zh-CN" sz="3200" i="1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en-US" altLang="zh-CN" sz="3200" u="sng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                 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.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869040" y="2630244"/>
            <a:ext cx="1032799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–9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263204" y="2585076"/>
            <a:ext cx="1276183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–9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967459" y="3422767"/>
            <a:ext cx="1525919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–125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8374668" y="3402301"/>
            <a:ext cx="1599992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0.001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736415" y="4123545"/>
            <a:ext cx="935445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–1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988695" y="4767162"/>
            <a:ext cx="639150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733200" y="4153187"/>
            <a:ext cx="637033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8977641" y="4767162"/>
            <a:ext cx="920629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–1</a:t>
            </a:r>
          </a:p>
        </p:txBody>
      </p:sp>
      <p:graphicFrame>
        <p:nvGraphicFramePr>
          <p:cNvPr id="17" name="对象 16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617963"/>
              </p:ext>
            </p:extLst>
          </p:nvPr>
        </p:nvGraphicFramePr>
        <p:xfrm>
          <a:off x="3951587" y="5502869"/>
          <a:ext cx="655996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3" name="Equation" r:id="rId4" imgW="241200" imgH="457200" progId="Equation.DSMT4">
                  <p:embed/>
                </p:oleObj>
              </mc:Choice>
              <mc:Fallback>
                <p:oleObj name="Equation" r:id="rId4" imgW="2412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1587" y="5502869"/>
                        <a:ext cx="655996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385439" y="5272040"/>
            <a:ext cx="2692050" cy="1283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（当</a:t>
            </a:r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为奇数时）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Arial" pitchFamily="34" charset="0"/>
              </a:rPr>
              <a:t>（当</a:t>
            </a:r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n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  <a:sym typeface="Arial" pitchFamily="34" charset="0"/>
              </a:rPr>
              <a:t>为偶数时）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grpSp>
        <p:nvGrpSpPr>
          <p:cNvPr id="87061" name="组合 1"/>
          <p:cNvGrpSpPr>
            <a:grpSpLocks/>
          </p:cNvGrpSpPr>
          <p:nvPr/>
        </p:nvGrpSpPr>
        <p:grpSpPr bwMode="auto">
          <a:xfrm>
            <a:off x="4627845" y="1230341"/>
            <a:ext cx="3309175" cy="679987"/>
            <a:chOff x="5089" y="1077"/>
            <a:chExt cx="3905" cy="801"/>
          </a:xfrm>
        </p:grpSpPr>
        <p:grpSp>
          <p:nvGrpSpPr>
            <p:cNvPr id="87066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2666" y="597583"/>
                <a:ext cx="419650" cy="418444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9554" y="597582"/>
                <a:ext cx="419650" cy="418444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6441" y="597583"/>
                <a:ext cx="419650" cy="418444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300" y="597583"/>
                <a:ext cx="419650" cy="418444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330" y="597582"/>
                <a:ext cx="419650" cy="418444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87067" name="TextBox 15"/>
            <p:cNvSpPr txBox="1">
              <a:spLocks noChangeArrowheads="1"/>
            </p:cNvSpPr>
            <p:nvPr/>
          </p:nvSpPr>
          <p:spPr bwMode="auto">
            <a:xfrm>
              <a:off x="5089" y="1077"/>
              <a:ext cx="3905" cy="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基础巩固题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218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文本框 1"/>
          <p:cNvSpPr txBox="1">
            <a:spLocks noChangeArrowheads="1"/>
          </p:cNvSpPr>
          <p:nvPr/>
        </p:nvSpPr>
        <p:spPr bwMode="auto">
          <a:xfrm>
            <a:off x="1389801" y="1416920"/>
            <a:ext cx="959818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          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 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009419"/>
              </p:ext>
            </p:extLst>
          </p:nvPr>
        </p:nvGraphicFramePr>
        <p:xfrm>
          <a:off x="2851571" y="1301574"/>
          <a:ext cx="2235580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6" name="Equation" r:id="rId4" imgW="965160" imgH="393480" progId="Equation.DSMT4">
                  <p:embed/>
                </p:oleObj>
              </mc:Choice>
              <mc:Fallback>
                <p:oleObj name="Equation" r:id="rId4" imgW="9651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51571" y="1301574"/>
                        <a:ext cx="2235580" cy="912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77190" y="2339999"/>
            <a:ext cx="5617249" cy="5746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原式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=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                    =18-12=6</a:t>
            </a:r>
            <a:endParaRPr lang="zh-CN" altLang="en-US" sz="2700" dirty="0">
              <a:solidFill>
                <a:srgbClr val="FF0000"/>
              </a:solidFill>
              <a:latin typeface="Times New Roman" panose="02020603050405020304" pitchFamily="18" charset="0"/>
              <a:ea typeface="宋体" pitchFamily="2" charset="-122"/>
              <a:cs typeface="Times New Roman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0063450"/>
              </p:ext>
            </p:extLst>
          </p:nvPr>
        </p:nvGraphicFramePr>
        <p:xfrm>
          <a:off x="3484995" y="2245725"/>
          <a:ext cx="1631788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7" name="Equation" r:id="rId6" imgW="787320" imgH="393480" progId="Equation.DSMT4">
                  <p:embed/>
                </p:oleObj>
              </mc:Choice>
              <mc:Fallback>
                <p:oleObj name="Equation" r:id="rId6" imgW="7873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84995" y="2245725"/>
                        <a:ext cx="1631788" cy="816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91558" y="3186617"/>
            <a:ext cx="8004897" cy="307847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3.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下列说法中正确的是（       ）</a:t>
            </a:r>
            <a:endParaRPr lang="en-US" altLang="zh-CN" sz="3200" dirty="0"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A. 2</a:t>
            </a:r>
            <a:r>
              <a:rPr lang="en-US" altLang="zh-CN" sz="3200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表示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2×3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的积</a:t>
            </a:r>
            <a:endParaRPr lang="en-US" altLang="zh-CN" sz="3200" dirty="0"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B. 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任何一个有理数的偶次幂是正数</a:t>
            </a:r>
            <a:endParaRPr lang="en-US" altLang="zh-CN" sz="3200" dirty="0"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C. -3</a:t>
            </a:r>
            <a:r>
              <a:rPr lang="en-US" altLang="zh-CN" sz="3200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(-3)</a:t>
            </a:r>
            <a:r>
              <a:rPr lang="en-US" altLang="zh-CN" sz="3200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互为相反数</a:t>
            </a:r>
            <a:endParaRPr lang="en-US" altLang="zh-CN" sz="3200" dirty="0">
              <a:latin typeface="Times New Roman" panose="02020603050405020304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D.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一个数的平方是    ，这个数一定是    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697706"/>
              </p:ext>
            </p:extLst>
          </p:nvPr>
        </p:nvGraphicFramePr>
        <p:xfrm>
          <a:off x="5207086" y="5461895"/>
          <a:ext cx="306539" cy="86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8" name="Equation" r:id="rId8" imgW="139680" imgH="393480" progId="Equation.DSMT4">
                  <p:embed/>
                </p:oleObj>
              </mc:Choice>
              <mc:Fallback>
                <p:oleObj name="Equation" r:id="rId8" imgW="1396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07086" y="5461895"/>
                        <a:ext cx="306539" cy="86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128330"/>
              </p:ext>
            </p:extLst>
          </p:nvPr>
        </p:nvGraphicFramePr>
        <p:xfrm>
          <a:off x="8537205" y="5451310"/>
          <a:ext cx="332274" cy="8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9" name="Equation" r:id="rId10" imgW="152280" imgH="393480" progId="Equation.DSMT4">
                  <p:embed/>
                </p:oleObj>
              </mc:Choice>
              <mc:Fallback>
                <p:oleObj name="Equation" r:id="rId10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7205" y="5451310"/>
                        <a:ext cx="332274" cy="86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19313" y="3186617"/>
            <a:ext cx="869131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C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33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012431" y="2192741"/>
            <a:ext cx="10678976" cy="861974"/>
            <a:chOff x="747831" y="1182509"/>
            <a:chExt cx="8010275" cy="646331"/>
          </a:xfrm>
        </p:grpSpPr>
        <p:sp>
          <p:nvSpPr>
            <p:cNvPr id="88069" name="文本框 101"/>
            <p:cNvSpPr txBox="1">
              <a:spLocks noChangeArrowheads="1"/>
            </p:cNvSpPr>
            <p:nvPr/>
          </p:nvSpPr>
          <p:spPr bwMode="auto">
            <a:xfrm>
              <a:off x="747831" y="1182509"/>
              <a:ext cx="801027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3200" dirty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1. </a:t>
              </a:r>
              <a:r>
                <a:rPr lang="zh-CN" altLang="en-US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在                                                     中，最大的数是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(</a:t>
              </a:r>
              <a:r>
                <a:rPr lang="zh-CN" altLang="en-US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　　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)</a:t>
              </a:r>
              <a:endPara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489399" y="1274841"/>
              <a:ext cx="4085332" cy="4384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–</a:t>
              </a:r>
              <a:r>
                <a:rPr lang="en-US" altLang="zh-CN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|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–</a:t>
              </a:r>
              <a:r>
                <a:rPr lang="en-US" altLang="zh-CN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3|</a:t>
              </a:r>
              <a:r>
                <a:rPr lang="en-US" altLang="zh-CN" sz="3200" baseline="300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3</a:t>
              </a:r>
              <a:r>
                <a:rPr lang="zh-CN" altLang="en-US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– (–3)</a:t>
              </a:r>
              <a:r>
                <a:rPr lang="en-US" altLang="zh-CN" sz="3200" baseline="30000" dirty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，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 (–3)</a:t>
              </a:r>
              <a:r>
                <a:rPr lang="en-US" altLang="zh-CN" sz="3200" baseline="30000" dirty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 ，</a:t>
              </a:r>
              <a:r>
                <a:rPr lang="en-US" altLang="zh-CN" sz="3200" dirty="0">
                  <a:latin typeface="Times New Roman" pitchFamily="18" charset="0"/>
                  <a:cs typeface="Times New Roman" pitchFamily="18" charset="0"/>
                </a:rPr>
                <a:t> –3</a:t>
              </a:r>
              <a:r>
                <a:rPr lang="en-US" altLang="zh-CN" sz="3200" baseline="30000" dirty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zh-CN" altLang="en-US" sz="3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8066" name="文本框 99"/>
          <p:cNvSpPr txBox="1">
            <a:spLocks noChangeArrowheads="1"/>
          </p:cNvSpPr>
          <p:nvPr/>
        </p:nvSpPr>
        <p:spPr bwMode="auto">
          <a:xfrm>
            <a:off x="1017297" y="4415667"/>
            <a:ext cx="940492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对任意实数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，下列各式不一定成立的是（        ）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0493409" y="2343455"/>
            <a:ext cx="52274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9130432" y="4415667"/>
            <a:ext cx="52274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</a:p>
        </p:txBody>
      </p:sp>
      <p:grpSp>
        <p:nvGrpSpPr>
          <p:cNvPr id="88074" name="组合 6"/>
          <p:cNvGrpSpPr>
            <a:grpSpLocks/>
          </p:cNvGrpSpPr>
          <p:nvPr/>
        </p:nvGrpSpPr>
        <p:grpSpPr bwMode="auto">
          <a:xfrm>
            <a:off x="4440836" y="1227964"/>
            <a:ext cx="3306650" cy="688918"/>
            <a:chOff x="5060" y="878"/>
            <a:chExt cx="3905" cy="813"/>
          </a:xfrm>
        </p:grpSpPr>
        <p:grpSp>
          <p:nvGrpSpPr>
            <p:cNvPr id="88079" name="组合 21"/>
            <p:cNvGrpSpPr>
              <a:grpSpLocks noChangeAspect="1"/>
            </p:cNvGrpSpPr>
            <p:nvPr/>
          </p:nvGrpSpPr>
          <p:grpSpPr bwMode="auto"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23" name="缺角矩形 22"/>
              <p:cNvSpPr/>
              <p:nvPr/>
            </p:nvSpPr>
            <p:spPr>
              <a:xfrm rot="3000000">
                <a:off x="4021379" y="598178"/>
                <a:ext cx="419236" cy="418764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缺角矩形 23"/>
              <p:cNvSpPr/>
              <p:nvPr/>
            </p:nvSpPr>
            <p:spPr>
              <a:xfrm rot="3000000">
                <a:off x="4478615" y="598179"/>
                <a:ext cx="419236" cy="418763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缺角矩形 24"/>
              <p:cNvSpPr/>
              <p:nvPr/>
            </p:nvSpPr>
            <p:spPr>
              <a:xfrm rot="3000000">
                <a:off x="4935852" y="598178"/>
                <a:ext cx="419236" cy="418764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缺角矩形 25"/>
              <p:cNvSpPr/>
              <p:nvPr/>
            </p:nvSpPr>
            <p:spPr>
              <a:xfrm rot="3000000">
                <a:off x="3564142" y="598179"/>
                <a:ext cx="419236" cy="418763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5393088" y="598179"/>
                <a:ext cx="419236" cy="418763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88080" name="TextBox 15"/>
            <p:cNvSpPr txBox="1">
              <a:spLocks noChangeArrowheads="1"/>
            </p:cNvSpPr>
            <p:nvPr/>
          </p:nvSpPr>
          <p:spPr bwMode="auto">
            <a:xfrm>
              <a:off x="5060" y="878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能力提升题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389397" y="3361460"/>
            <a:ext cx="9654590" cy="615696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A.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|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3|</a:t>
            </a:r>
            <a:r>
              <a:rPr lang="en-US" altLang="zh-CN" sz="3200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      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B.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– (–3)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3               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C. (–3)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D. –3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02949" y="5242894"/>
            <a:ext cx="9654590" cy="615696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A.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(–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2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B.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(–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3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C.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|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altLang="zh-CN" sz="3200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|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|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D. 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≥0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91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文本框 100"/>
          <p:cNvSpPr txBox="1">
            <a:spLocks noChangeArrowheads="1"/>
          </p:cNvSpPr>
          <p:nvPr/>
        </p:nvSpPr>
        <p:spPr bwMode="auto">
          <a:xfrm>
            <a:off x="1159345" y="1779726"/>
            <a:ext cx="9472967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厚度是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0.1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毫米的纸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将它对折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次后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厚度为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0.2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毫米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89091" name="文本框 101"/>
          <p:cNvSpPr txBox="1">
            <a:spLocks noChangeArrowheads="1"/>
          </p:cNvSpPr>
          <p:nvPr/>
        </p:nvSpPr>
        <p:spPr bwMode="auto">
          <a:xfrm>
            <a:off x="820133" y="2586220"/>
            <a:ext cx="7760807" cy="233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）对折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次后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厚度为多少毫米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）对折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7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次后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厚度为多少毫米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zh-CN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用计算器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计算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对折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30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次后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itchFamily="2" charset="-122"/>
              </a:rPr>
              <a:t>纸的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厚度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132111" name="Text Box 18"/>
          <p:cNvSpPr txBox="1">
            <a:spLocks noChangeArrowheads="1"/>
          </p:cNvSpPr>
          <p:nvPr/>
        </p:nvSpPr>
        <p:spPr bwMode="auto">
          <a:xfrm>
            <a:off x="1483338" y="4883638"/>
            <a:ext cx="9616881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0.1×2</a:t>
            </a:r>
            <a:r>
              <a:rPr lang="en-US" altLang="zh-CN" sz="3200" baseline="5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=0.1×1073741824=107374182.4</a:t>
            </a:r>
            <a:r>
              <a:rPr lang="zh-CN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毫米）</a:t>
            </a:r>
          </a:p>
        </p:txBody>
      </p:sp>
      <p:sp>
        <p:nvSpPr>
          <p:cNvPr id="132112" name="Rectangle 19"/>
          <p:cNvSpPr>
            <a:spLocks noChangeArrowheads="1"/>
          </p:cNvSpPr>
          <p:nvPr/>
        </p:nvSpPr>
        <p:spPr bwMode="auto">
          <a:xfrm>
            <a:off x="6291778" y="5777725"/>
            <a:ext cx="617386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＞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8848.86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米（珠穆朗玛峰高度）</a:t>
            </a: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auto">
          <a:xfrm>
            <a:off x="425400" y="5767769"/>
            <a:ext cx="6024026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107374182.4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毫米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=107374.1824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米</a:t>
            </a:r>
          </a:p>
        </p:txBody>
      </p:sp>
      <p:grpSp>
        <p:nvGrpSpPr>
          <p:cNvPr id="89096" name="组合 2"/>
          <p:cNvGrpSpPr>
            <a:grpSpLocks/>
          </p:cNvGrpSpPr>
          <p:nvPr/>
        </p:nvGrpSpPr>
        <p:grpSpPr bwMode="auto">
          <a:xfrm>
            <a:off x="4563404" y="1117925"/>
            <a:ext cx="3304532" cy="667733"/>
            <a:chOff x="5060" y="905"/>
            <a:chExt cx="3905" cy="788"/>
          </a:xfrm>
        </p:grpSpPr>
        <p:grpSp>
          <p:nvGrpSpPr>
            <p:cNvPr id="89101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947" y="597210"/>
                <a:ext cx="418644" cy="418922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9356" y="597211"/>
                <a:ext cx="418644" cy="41892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766" y="597210"/>
                <a:ext cx="418644" cy="418922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538" y="597211"/>
                <a:ext cx="418644" cy="418921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4174" y="597211"/>
                <a:ext cx="418644" cy="418921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89102" name="TextBox 15"/>
            <p:cNvSpPr txBox="1">
              <a:spLocks noChangeArrowheads="1"/>
            </p:cNvSpPr>
            <p:nvPr/>
          </p:nvSpPr>
          <p:spPr bwMode="auto">
            <a:xfrm>
              <a:off x="5060" y="905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拓广探索题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8233956" y="2699220"/>
            <a:ext cx="1583988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0.8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毫米</a:t>
            </a:r>
            <a:endParaRPr lang="zh-CN" altLang="en-US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86308" y="3459711"/>
            <a:ext cx="1891724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lvl="0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12.8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毫米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48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2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2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11" grpId="0"/>
      <p:bldP spid="132112" grpId="0"/>
      <p:bldP spid="2" grpId="0"/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638" y="3401396"/>
            <a:ext cx="4215851" cy="3137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文本框 102"/>
          <p:cNvSpPr txBox="1">
            <a:spLocks noChangeArrowheads="1"/>
          </p:cNvSpPr>
          <p:nvPr/>
        </p:nvSpPr>
        <p:spPr bwMode="auto">
          <a:xfrm>
            <a:off x="458813" y="1217349"/>
            <a:ext cx="11442184" cy="2245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珠穆朗玛峰是世界最高的山峰，它的海拔高度约是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8848.86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米．把一张足够大的厚度为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0.1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毫米的纸，连续对折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30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次的厚度能超过珠穆朗玛峰，这是真的吗？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5" b="8495"/>
          <a:stretch/>
        </p:blipFill>
        <p:spPr bwMode="auto">
          <a:xfrm>
            <a:off x="1727801" y="3528610"/>
            <a:ext cx="4319554" cy="2896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957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1110835" y="1880571"/>
            <a:ext cx="7879764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求几个相同因数的积的运算，叫做乘方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377802" y="3147155"/>
            <a:ext cx="1675944" cy="750460"/>
            <a:chOff x="1327" y="2714"/>
            <a:chExt cx="1211" cy="843"/>
          </a:xfrm>
        </p:grpSpPr>
        <p:graphicFrame>
          <p:nvGraphicFramePr>
            <p:cNvPr id="90130" name="Object 12">
              <a:hlinkClick r:id="" action="ppaction://ole?verb=1"/>
            </p:cNvPr>
            <p:cNvGraphicFramePr>
              <a:graphicFrameLocks/>
            </p:cNvGraphicFramePr>
            <p:nvPr/>
          </p:nvGraphicFramePr>
          <p:xfrm>
            <a:off x="2063" y="2714"/>
            <a:ext cx="475" cy="8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1" r:id="rId3" imgW="166189" imgH="191951" progId="Equation.DSMT4">
                    <p:embed/>
                  </p:oleObj>
                </mc:Choice>
                <mc:Fallback>
                  <p:oleObj r:id="rId3" imgW="166189" imgH="191951" progId="Equation.DSMT4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3" y="2714"/>
                          <a:ext cx="475" cy="830"/>
                        </a:xfrm>
                        <a:prstGeom prst="rect">
                          <a:avLst/>
                        </a:prstGeom>
                        <a:solidFill>
                          <a:srgbClr val="FFFFC8"/>
                        </a:solidFill>
                        <a:ln w="9525">
                          <a:solidFill>
                            <a:schemeClr val="folHlink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0131" name="Line 13"/>
            <p:cNvSpPr>
              <a:spLocks noChangeShapeType="1"/>
            </p:cNvSpPr>
            <p:nvPr/>
          </p:nvSpPr>
          <p:spPr bwMode="auto">
            <a:xfrm>
              <a:off x="1668" y="3106"/>
              <a:ext cx="390" cy="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3600"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90132" name="Text Box 14"/>
            <p:cNvSpPr txBox="1">
              <a:spLocks noChangeArrowheads="1"/>
            </p:cNvSpPr>
            <p:nvPr/>
          </p:nvSpPr>
          <p:spPr bwMode="auto">
            <a:xfrm>
              <a:off x="1327" y="2831"/>
              <a:ext cx="336" cy="72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36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幂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060016" y="3239787"/>
            <a:ext cx="1564014" cy="646263"/>
            <a:chOff x="2683" y="2830"/>
            <a:chExt cx="985" cy="407"/>
          </a:xfrm>
        </p:grpSpPr>
        <p:sp>
          <p:nvSpPr>
            <p:cNvPr id="90128" name="Text Box 18"/>
            <p:cNvSpPr txBox="1">
              <a:spLocks noChangeArrowheads="1"/>
            </p:cNvSpPr>
            <p:nvPr/>
          </p:nvSpPr>
          <p:spPr bwMode="auto">
            <a:xfrm>
              <a:off x="2883" y="2830"/>
              <a:ext cx="785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指数</a:t>
              </a:r>
            </a:p>
          </p:txBody>
        </p:sp>
        <p:sp>
          <p:nvSpPr>
            <p:cNvPr id="90129" name="Line 20"/>
            <p:cNvSpPr>
              <a:spLocks noChangeShapeType="1"/>
            </p:cNvSpPr>
            <p:nvPr/>
          </p:nvSpPr>
          <p:spPr bwMode="auto">
            <a:xfrm flipH="1">
              <a:off x="2683" y="3024"/>
              <a:ext cx="249" cy="0"/>
            </a:xfrm>
            <a:prstGeom prst="line">
              <a:avLst/>
            </a:prstGeom>
            <a:noFill/>
            <a:ln w="317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3600"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5348982" y="3892396"/>
            <a:ext cx="1652372" cy="1031532"/>
            <a:chOff x="2013" y="3379"/>
            <a:chExt cx="1041" cy="650"/>
          </a:xfrm>
        </p:grpSpPr>
        <p:sp>
          <p:nvSpPr>
            <p:cNvPr id="90126" name="Text Box 22"/>
            <p:cNvSpPr txBox="1">
              <a:spLocks noChangeArrowheads="1"/>
            </p:cNvSpPr>
            <p:nvPr/>
          </p:nvSpPr>
          <p:spPr bwMode="auto">
            <a:xfrm>
              <a:off x="2013" y="3622"/>
              <a:ext cx="1041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底数</a:t>
              </a:r>
            </a:p>
          </p:txBody>
        </p:sp>
        <p:sp>
          <p:nvSpPr>
            <p:cNvPr id="90127" name="Line 23"/>
            <p:cNvSpPr>
              <a:spLocks noChangeShapeType="1"/>
            </p:cNvSpPr>
            <p:nvPr/>
          </p:nvSpPr>
          <p:spPr bwMode="auto">
            <a:xfrm flipV="1">
              <a:off x="2247" y="3379"/>
              <a:ext cx="0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3600"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378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1352374" y="1910176"/>
            <a:ext cx="4939657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乘方的符号法则：</a:t>
            </a:r>
          </a:p>
        </p:txBody>
      </p:sp>
      <p:sp>
        <p:nvSpPr>
          <p:cNvPr id="61459" name="Text Box 19"/>
          <p:cNvSpPr txBox="1">
            <a:spLocks noChangeArrowheads="1"/>
          </p:cNvSpPr>
          <p:nvPr/>
        </p:nvSpPr>
        <p:spPr bwMode="auto">
          <a:xfrm>
            <a:off x="1438157" y="2752805"/>
            <a:ext cx="6023249" cy="8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）正数的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任何次幂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都是正数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1460" name="Text Box 20"/>
          <p:cNvSpPr txBox="1">
            <a:spLocks noChangeArrowheads="1"/>
          </p:cNvSpPr>
          <p:nvPr/>
        </p:nvSpPr>
        <p:spPr bwMode="auto">
          <a:xfrm>
            <a:off x="1438156" y="3629308"/>
            <a:ext cx="9322704" cy="8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）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负数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的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奇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次幂是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负数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，负数的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偶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次幂是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正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数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1461" name="Text Box 21"/>
          <p:cNvSpPr txBox="1">
            <a:spLocks noChangeArrowheads="1"/>
          </p:cNvSpPr>
          <p:nvPr/>
        </p:nvSpPr>
        <p:spPr bwMode="auto">
          <a:xfrm>
            <a:off x="1438156" y="4478288"/>
            <a:ext cx="5610554" cy="86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）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零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的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正整数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次幂都是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零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49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8" grpId="0"/>
      <p:bldP spid="61459" grpId="0"/>
      <p:bldP spid="61460" grpId="0"/>
      <p:bldP spid="614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78685" y="2765704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072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文本框 8193"/>
          <p:cNvSpPr txBox="1">
            <a:spLocks noChangeArrowheads="1"/>
          </p:cNvSpPr>
          <p:nvPr/>
        </p:nvSpPr>
        <p:spPr bwMode="auto">
          <a:xfrm>
            <a:off x="1150200" y="2005228"/>
            <a:ext cx="10524814" cy="150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某种细胞每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30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分钟便由一个分裂成两个，经过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小时这种细胞由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个能分裂成多少个？</a:t>
            </a:r>
          </a:p>
        </p:txBody>
      </p:sp>
      <p:sp>
        <p:nvSpPr>
          <p:cNvPr id="69635" name="文本框 6151"/>
          <p:cNvSpPr txBox="1">
            <a:spLocks noChangeArrowheads="1"/>
          </p:cNvSpPr>
          <p:nvPr/>
        </p:nvSpPr>
        <p:spPr bwMode="auto">
          <a:xfrm>
            <a:off x="6216710" y="1277048"/>
            <a:ext cx="2285702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乘方的意义</a:t>
            </a:r>
          </a:p>
        </p:txBody>
      </p:sp>
      <p:grpSp>
        <p:nvGrpSpPr>
          <p:cNvPr id="69636" name="组合 4"/>
          <p:cNvGrpSpPr>
            <a:grpSpLocks/>
          </p:cNvGrpSpPr>
          <p:nvPr/>
        </p:nvGrpSpPr>
        <p:grpSpPr bwMode="auto">
          <a:xfrm>
            <a:off x="3964870" y="1334212"/>
            <a:ext cx="2086762" cy="531808"/>
            <a:chOff x="3485" y="1168"/>
            <a:chExt cx="2463" cy="627"/>
          </a:xfrm>
        </p:grpSpPr>
        <p:sp>
          <p:nvSpPr>
            <p:cNvPr id="10" name="圆角矩形 9"/>
            <p:cNvSpPr/>
            <p:nvPr/>
          </p:nvSpPr>
          <p:spPr>
            <a:xfrm>
              <a:off x="3485" y="1168"/>
              <a:ext cx="2463" cy="627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sz="2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642" name="矩形 1"/>
            <p:cNvSpPr>
              <a:spLocks noChangeArrowheads="1"/>
            </p:cNvSpPr>
            <p:nvPr/>
          </p:nvSpPr>
          <p:spPr bwMode="auto">
            <a:xfrm>
              <a:off x="3974" y="1203"/>
              <a:ext cx="1677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</a:t>
              </a:r>
            </a:p>
          </p:txBody>
        </p:sp>
      </p:grp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253" y="3622744"/>
            <a:ext cx="3949186" cy="28148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964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051" y="3622744"/>
            <a:ext cx="4014581" cy="29937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08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16385"/>
          <p:cNvGrpSpPr>
            <a:grpSpLocks/>
          </p:cNvGrpSpPr>
          <p:nvPr/>
        </p:nvGrpSpPr>
        <p:grpSpPr bwMode="auto">
          <a:xfrm>
            <a:off x="2497341" y="3944265"/>
            <a:ext cx="357671" cy="552577"/>
            <a:chOff x="240" y="1728"/>
            <a:chExt cx="672" cy="816"/>
          </a:xfrm>
        </p:grpSpPr>
        <p:sp>
          <p:nvSpPr>
            <p:cNvPr id="70720" name="椭圆 16386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721" name="椭圆 16387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4" name="直接连接符 73"/>
          <p:cNvSpPr>
            <a:spLocks noChangeShapeType="1"/>
          </p:cNvSpPr>
          <p:nvPr/>
        </p:nvSpPr>
        <p:spPr bwMode="auto">
          <a:xfrm flipV="1">
            <a:off x="2855012" y="3224430"/>
            <a:ext cx="793646" cy="736771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直接连接符 74"/>
          <p:cNvSpPr>
            <a:spLocks noChangeShapeType="1"/>
          </p:cNvSpPr>
          <p:nvPr/>
        </p:nvSpPr>
        <p:spPr bwMode="auto">
          <a:xfrm>
            <a:off x="2855012" y="4448147"/>
            <a:ext cx="937561" cy="4319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直接连接符 75"/>
          <p:cNvSpPr>
            <a:spLocks noChangeShapeType="1"/>
          </p:cNvSpPr>
          <p:nvPr/>
        </p:nvSpPr>
        <p:spPr bwMode="auto">
          <a:xfrm flipV="1">
            <a:off x="4296275" y="2216665"/>
            <a:ext cx="1079359" cy="484828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直接连接符 76"/>
          <p:cNvSpPr>
            <a:spLocks noChangeShapeType="1"/>
          </p:cNvSpPr>
          <p:nvPr/>
        </p:nvSpPr>
        <p:spPr bwMode="auto">
          <a:xfrm>
            <a:off x="4296275" y="3080464"/>
            <a:ext cx="1225391" cy="21595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文本框 16420"/>
          <p:cNvSpPr txBox="1">
            <a:spLocks noChangeArrowheads="1"/>
          </p:cNvSpPr>
          <p:nvPr/>
        </p:nvSpPr>
        <p:spPr bwMode="auto">
          <a:xfrm>
            <a:off x="3153660" y="3656331"/>
            <a:ext cx="1366715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第一次</a:t>
            </a:r>
          </a:p>
        </p:txBody>
      </p:sp>
      <p:sp>
        <p:nvSpPr>
          <p:cNvPr id="79" name="文本框 16421"/>
          <p:cNvSpPr txBox="1">
            <a:spLocks noChangeArrowheads="1"/>
          </p:cNvSpPr>
          <p:nvPr/>
        </p:nvSpPr>
        <p:spPr bwMode="auto">
          <a:xfrm>
            <a:off x="5159762" y="3728314"/>
            <a:ext cx="1548140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第二次</a:t>
            </a:r>
          </a:p>
        </p:txBody>
      </p:sp>
      <p:sp>
        <p:nvSpPr>
          <p:cNvPr id="80" name="直接连接符 79"/>
          <p:cNvSpPr>
            <a:spLocks noChangeShapeType="1"/>
          </p:cNvSpPr>
          <p:nvPr/>
        </p:nvSpPr>
        <p:spPr bwMode="auto">
          <a:xfrm flipV="1">
            <a:off x="6095206" y="1566696"/>
            <a:ext cx="1153434" cy="434018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直接连接符 80"/>
          <p:cNvSpPr>
            <a:spLocks noChangeShapeType="1"/>
          </p:cNvSpPr>
          <p:nvPr/>
        </p:nvSpPr>
        <p:spPr bwMode="auto">
          <a:xfrm>
            <a:off x="6023249" y="2216664"/>
            <a:ext cx="1297348" cy="143967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直接连接符 81"/>
          <p:cNvSpPr>
            <a:spLocks noChangeShapeType="1"/>
          </p:cNvSpPr>
          <p:nvPr/>
        </p:nvSpPr>
        <p:spPr bwMode="auto">
          <a:xfrm flipV="1">
            <a:off x="6023250" y="3008480"/>
            <a:ext cx="1225391" cy="160904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直接连接符 82"/>
          <p:cNvSpPr>
            <a:spLocks noChangeShapeType="1"/>
          </p:cNvSpPr>
          <p:nvPr/>
        </p:nvSpPr>
        <p:spPr bwMode="auto">
          <a:xfrm>
            <a:off x="6095207" y="3368397"/>
            <a:ext cx="1225391" cy="287933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直接连接符 83"/>
          <p:cNvSpPr>
            <a:spLocks noChangeShapeType="1"/>
          </p:cNvSpPr>
          <p:nvPr/>
        </p:nvSpPr>
        <p:spPr bwMode="auto">
          <a:xfrm flipV="1">
            <a:off x="6095207" y="4232197"/>
            <a:ext cx="1295231" cy="279465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直接连接符 84"/>
          <p:cNvSpPr>
            <a:spLocks noChangeShapeType="1"/>
          </p:cNvSpPr>
          <p:nvPr/>
        </p:nvSpPr>
        <p:spPr bwMode="auto">
          <a:xfrm>
            <a:off x="6023249" y="4736080"/>
            <a:ext cx="1447612" cy="228653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直接连接符 85"/>
          <p:cNvSpPr>
            <a:spLocks noChangeShapeType="1"/>
          </p:cNvSpPr>
          <p:nvPr/>
        </p:nvSpPr>
        <p:spPr bwMode="auto">
          <a:xfrm flipV="1">
            <a:off x="6095206" y="5527897"/>
            <a:ext cx="1439146" cy="228653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直接连接符 86"/>
          <p:cNvSpPr>
            <a:spLocks noChangeShapeType="1"/>
          </p:cNvSpPr>
          <p:nvPr/>
        </p:nvSpPr>
        <p:spPr bwMode="auto">
          <a:xfrm>
            <a:off x="6095206" y="5889930"/>
            <a:ext cx="1439146" cy="287933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文本框 16465"/>
          <p:cNvSpPr txBox="1">
            <a:spLocks noChangeArrowheads="1"/>
          </p:cNvSpPr>
          <p:nvPr/>
        </p:nvSpPr>
        <p:spPr bwMode="auto">
          <a:xfrm>
            <a:off x="8112128" y="3656331"/>
            <a:ext cx="1532204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b="1" dirty="0">
                <a:latin typeface="Times New Roman" pitchFamily="18" charset="0"/>
                <a:cs typeface="Times New Roman" pitchFamily="18" charset="0"/>
              </a:rPr>
              <a:t>第三次</a:t>
            </a:r>
          </a:p>
        </p:txBody>
      </p:sp>
      <p:sp>
        <p:nvSpPr>
          <p:cNvPr id="89" name="直接连接符 88"/>
          <p:cNvSpPr>
            <a:spLocks noChangeShapeType="1"/>
          </p:cNvSpPr>
          <p:nvPr/>
        </p:nvSpPr>
        <p:spPr bwMode="auto">
          <a:xfrm flipV="1">
            <a:off x="4296275" y="4594231"/>
            <a:ext cx="1225391" cy="26888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直接连接符 89"/>
          <p:cNvSpPr>
            <a:spLocks noChangeShapeType="1"/>
          </p:cNvSpPr>
          <p:nvPr/>
        </p:nvSpPr>
        <p:spPr bwMode="auto">
          <a:xfrm>
            <a:off x="4224317" y="5095998"/>
            <a:ext cx="1223274" cy="64785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1" name="组合 16496"/>
          <p:cNvGrpSpPr>
            <a:grpSpLocks/>
          </p:cNvGrpSpPr>
          <p:nvPr/>
        </p:nvGrpSpPr>
        <p:grpSpPr bwMode="auto">
          <a:xfrm>
            <a:off x="3720616" y="2720548"/>
            <a:ext cx="357671" cy="552577"/>
            <a:chOff x="240" y="1728"/>
            <a:chExt cx="672" cy="816"/>
          </a:xfrm>
        </p:grpSpPr>
        <p:sp>
          <p:nvSpPr>
            <p:cNvPr id="70718" name="椭圆 16497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719" name="椭圆 16498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4" name="组合 16499"/>
          <p:cNvGrpSpPr>
            <a:grpSpLocks/>
          </p:cNvGrpSpPr>
          <p:nvPr/>
        </p:nvGrpSpPr>
        <p:grpSpPr bwMode="auto">
          <a:xfrm>
            <a:off x="3792573" y="4664098"/>
            <a:ext cx="357671" cy="554695"/>
            <a:chOff x="240" y="1728"/>
            <a:chExt cx="672" cy="816"/>
          </a:xfrm>
        </p:grpSpPr>
        <p:sp>
          <p:nvSpPr>
            <p:cNvPr id="70716" name="椭圆 16500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717" name="椭圆 16501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7" name="组合 16502"/>
          <p:cNvGrpSpPr>
            <a:grpSpLocks/>
          </p:cNvGrpSpPr>
          <p:nvPr/>
        </p:nvGrpSpPr>
        <p:grpSpPr bwMode="auto">
          <a:xfrm>
            <a:off x="5447591" y="1928731"/>
            <a:ext cx="357671" cy="552577"/>
            <a:chOff x="240" y="1728"/>
            <a:chExt cx="672" cy="816"/>
          </a:xfrm>
        </p:grpSpPr>
        <p:sp>
          <p:nvSpPr>
            <p:cNvPr id="70714" name="椭圆 16503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715" name="椭圆 16504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0" name="组合 16505"/>
          <p:cNvGrpSpPr>
            <a:grpSpLocks/>
          </p:cNvGrpSpPr>
          <p:nvPr/>
        </p:nvGrpSpPr>
        <p:grpSpPr bwMode="auto">
          <a:xfrm>
            <a:off x="5521666" y="3080465"/>
            <a:ext cx="357669" cy="552577"/>
            <a:chOff x="240" y="1728"/>
            <a:chExt cx="672" cy="816"/>
          </a:xfrm>
        </p:grpSpPr>
        <p:sp>
          <p:nvSpPr>
            <p:cNvPr id="70712" name="椭圆 16506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713" name="椭圆 16507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3" name="组合 16508"/>
          <p:cNvGrpSpPr>
            <a:grpSpLocks/>
          </p:cNvGrpSpPr>
          <p:nvPr/>
        </p:nvGrpSpPr>
        <p:grpSpPr bwMode="auto">
          <a:xfrm>
            <a:off x="5591506" y="4304181"/>
            <a:ext cx="359786" cy="552577"/>
            <a:chOff x="240" y="1728"/>
            <a:chExt cx="672" cy="816"/>
          </a:xfrm>
        </p:grpSpPr>
        <p:sp>
          <p:nvSpPr>
            <p:cNvPr id="70710" name="椭圆 16509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711" name="椭圆 16510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6" name="组合 16511"/>
          <p:cNvGrpSpPr>
            <a:grpSpLocks/>
          </p:cNvGrpSpPr>
          <p:nvPr/>
        </p:nvGrpSpPr>
        <p:grpSpPr bwMode="auto">
          <a:xfrm>
            <a:off x="5591506" y="5458030"/>
            <a:ext cx="359786" cy="552579"/>
            <a:chOff x="240" y="1728"/>
            <a:chExt cx="672" cy="816"/>
          </a:xfrm>
        </p:grpSpPr>
        <p:sp>
          <p:nvSpPr>
            <p:cNvPr id="70708" name="椭圆 16512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709" name="椭圆 16513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9" name="组合 16514"/>
          <p:cNvGrpSpPr>
            <a:grpSpLocks/>
          </p:cNvGrpSpPr>
          <p:nvPr/>
        </p:nvGrpSpPr>
        <p:grpSpPr bwMode="auto">
          <a:xfrm>
            <a:off x="7557634" y="1280881"/>
            <a:ext cx="357669" cy="552577"/>
            <a:chOff x="240" y="1728"/>
            <a:chExt cx="672" cy="816"/>
          </a:xfrm>
        </p:grpSpPr>
        <p:sp>
          <p:nvSpPr>
            <p:cNvPr id="70706" name="椭圆 16515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707" name="椭圆 16516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2" name="组合 16517"/>
          <p:cNvGrpSpPr>
            <a:grpSpLocks/>
          </p:cNvGrpSpPr>
          <p:nvPr/>
        </p:nvGrpSpPr>
        <p:grpSpPr bwMode="auto">
          <a:xfrm>
            <a:off x="7570407" y="2000713"/>
            <a:ext cx="357669" cy="552577"/>
            <a:chOff x="240" y="1728"/>
            <a:chExt cx="672" cy="816"/>
          </a:xfrm>
        </p:grpSpPr>
        <p:sp>
          <p:nvSpPr>
            <p:cNvPr id="70704" name="椭圆 16518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705" name="椭圆 16519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5" name="组合 16520"/>
          <p:cNvGrpSpPr>
            <a:grpSpLocks/>
          </p:cNvGrpSpPr>
          <p:nvPr/>
        </p:nvGrpSpPr>
        <p:grpSpPr bwMode="auto">
          <a:xfrm>
            <a:off x="7583180" y="2701493"/>
            <a:ext cx="357669" cy="552577"/>
            <a:chOff x="240" y="1728"/>
            <a:chExt cx="672" cy="816"/>
          </a:xfrm>
        </p:grpSpPr>
        <p:sp>
          <p:nvSpPr>
            <p:cNvPr id="70702" name="椭圆 16521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703" name="椭圆 16522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8" name="组合 16523"/>
          <p:cNvGrpSpPr>
            <a:grpSpLocks/>
          </p:cNvGrpSpPr>
          <p:nvPr/>
        </p:nvGrpSpPr>
        <p:grpSpPr bwMode="auto">
          <a:xfrm>
            <a:off x="7578496" y="3349344"/>
            <a:ext cx="357669" cy="552577"/>
            <a:chOff x="240" y="1728"/>
            <a:chExt cx="672" cy="816"/>
          </a:xfrm>
        </p:grpSpPr>
        <p:sp>
          <p:nvSpPr>
            <p:cNvPr id="70700" name="椭圆 16524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701" name="椭圆 16525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1" name="组合 16526"/>
          <p:cNvGrpSpPr>
            <a:grpSpLocks/>
          </p:cNvGrpSpPr>
          <p:nvPr/>
        </p:nvGrpSpPr>
        <p:grpSpPr bwMode="auto">
          <a:xfrm>
            <a:off x="7578496" y="4016248"/>
            <a:ext cx="357669" cy="554695"/>
            <a:chOff x="240" y="1728"/>
            <a:chExt cx="672" cy="816"/>
          </a:xfrm>
        </p:grpSpPr>
        <p:sp>
          <p:nvSpPr>
            <p:cNvPr id="70698" name="椭圆 16527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699" name="椭圆 16528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4" name="组合 16529"/>
          <p:cNvGrpSpPr>
            <a:grpSpLocks/>
          </p:cNvGrpSpPr>
          <p:nvPr/>
        </p:nvGrpSpPr>
        <p:grpSpPr bwMode="auto">
          <a:xfrm>
            <a:off x="7597693" y="4654011"/>
            <a:ext cx="359786" cy="554695"/>
            <a:chOff x="240" y="1728"/>
            <a:chExt cx="672" cy="816"/>
          </a:xfrm>
        </p:grpSpPr>
        <p:sp>
          <p:nvSpPr>
            <p:cNvPr id="70696" name="椭圆 16530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697" name="椭圆 16531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7" name="组合 16532"/>
          <p:cNvGrpSpPr>
            <a:grpSpLocks/>
          </p:cNvGrpSpPr>
          <p:nvPr/>
        </p:nvGrpSpPr>
        <p:grpSpPr bwMode="auto">
          <a:xfrm>
            <a:off x="7611601" y="5324527"/>
            <a:ext cx="357669" cy="554695"/>
            <a:chOff x="240" y="1728"/>
            <a:chExt cx="672" cy="816"/>
          </a:xfrm>
        </p:grpSpPr>
        <p:sp>
          <p:nvSpPr>
            <p:cNvPr id="70694" name="椭圆 16533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695" name="椭圆 16534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0" name="组合 16535"/>
          <p:cNvGrpSpPr>
            <a:grpSpLocks/>
          </p:cNvGrpSpPr>
          <p:nvPr/>
        </p:nvGrpSpPr>
        <p:grpSpPr bwMode="auto">
          <a:xfrm>
            <a:off x="7611601" y="5992423"/>
            <a:ext cx="357669" cy="554695"/>
            <a:chOff x="240" y="1728"/>
            <a:chExt cx="672" cy="816"/>
          </a:xfrm>
        </p:grpSpPr>
        <p:sp>
          <p:nvSpPr>
            <p:cNvPr id="70692" name="椭圆 16536"/>
            <p:cNvSpPr>
              <a:spLocks noChangeArrowheads="1"/>
            </p:cNvSpPr>
            <p:nvPr/>
          </p:nvSpPr>
          <p:spPr bwMode="auto">
            <a:xfrm>
              <a:off x="240" y="1728"/>
              <a:ext cx="672" cy="816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693" name="椭圆 16537"/>
            <p:cNvSpPr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3" name="文本框 16538"/>
          <p:cNvSpPr txBox="1">
            <a:spLocks noChangeArrowheads="1"/>
          </p:cNvSpPr>
          <p:nvPr/>
        </p:nvSpPr>
        <p:spPr bwMode="auto">
          <a:xfrm>
            <a:off x="798809" y="1313035"/>
            <a:ext cx="452272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分裂方式如下所示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707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 animBg="1"/>
      <p:bldP spid="90" grpId="0" animBg="1"/>
      <p:bldP spid="1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0241"/>
          <p:cNvSpPr txBox="1">
            <a:spLocks noChangeArrowheads="1"/>
          </p:cNvSpPr>
          <p:nvPr/>
        </p:nvSpPr>
        <p:spPr bwMode="auto">
          <a:xfrm>
            <a:off x="2433149" y="1806546"/>
            <a:ext cx="6482507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这个细胞分裂一次可得多少个细胞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0243" name="文本框 10242"/>
          <p:cNvSpPr txBox="1">
            <a:spLocks noChangeArrowheads="1"/>
          </p:cNvSpPr>
          <p:nvPr/>
        </p:nvSpPr>
        <p:spPr bwMode="auto">
          <a:xfrm>
            <a:off x="2400703" y="3197517"/>
            <a:ext cx="8630643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那么，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小时共分裂了多少次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有多少个细胞？</a:t>
            </a:r>
          </a:p>
        </p:txBody>
      </p:sp>
      <p:sp>
        <p:nvSpPr>
          <p:cNvPr id="10249" name="文本框 10248"/>
          <p:cNvSpPr txBox="1">
            <a:spLocks noChangeArrowheads="1"/>
          </p:cNvSpPr>
          <p:nvPr/>
        </p:nvSpPr>
        <p:spPr bwMode="auto">
          <a:xfrm>
            <a:off x="8915656" y="1766319"/>
            <a:ext cx="3242311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分裂两次呢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</a:p>
        </p:txBody>
      </p:sp>
      <p:sp>
        <p:nvSpPr>
          <p:cNvPr id="10250" name="文本框 10249"/>
          <p:cNvSpPr txBox="1">
            <a:spLocks noChangeArrowheads="1"/>
          </p:cNvSpPr>
          <p:nvPr/>
        </p:nvSpPr>
        <p:spPr bwMode="auto">
          <a:xfrm>
            <a:off x="2418857" y="2558841"/>
            <a:ext cx="4725901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分裂三次呢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四次呢？</a:t>
            </a:r>
          </a:p>
        </p:txBody>
      </p:sp>
      <p:sp>
        <p:nvSpPr>
          <p:cNvPr id="71691" name="文本框 10250"/>
          <p:cNvSpPr txBox="1">
            <a:spLocks noChangeArrowheads="1"/>
          </p:cNvSpPr>
          <p:nvPr/>
        </p:nvSpPr>
        <p:spPr bwMode="auto">
          <a:xfrm>
            <a:off x="778826" y="1766320"/>
            <a:ext cx="168888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36799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文本框 10243"/>
          <p:cNvSpPr txBox="1">
            <a:spLocks noChangeArrowheads="1"/>
          </p:cNvSpPr>
          <p:nvPr/>
        </p:nvSpPr>
        <p:spPr bwMode="auto">
          <a:xfrm>
            <a:off x="2153957" y="1943549"/>
            <a:ext cx="6595733" cy="2830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      </a:t>
            </a:r>
            <a:r>
              <a:rPr lang="en-US" altLang="zh-CN" sz="32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</a:t>
            </a:r>
            <a:r>
              <a:rPr lang="zh-CN" altLang="en-US" sz="3200" dirty="0" smtClean="0">
                <a:latin typeface="Times New Roman" pitchFamily="18" charset="0"/>
                <a:cs typeface="Times New Roman" pitchFamily="18" charset="0"/>
              </a:rPr>
              <a:t>一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次：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两次：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三次：</a:t>
            </a:r>
            <a:endParaRPr lang="en-US" altLang="zh-CN" sz="3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四次：</a:t>
            </a:r>
          </a:p>
        </p:txBody>
      </p:sp>
      <p:sp>
        <p:nvSpPr>
          <p:cNvPr id="10245" name="文本框 10244"/>
          <p:cNvSpPr txBox="1">
            <a:spLocks noChangeArrowheads="1"/>
          </p:cNvSpPr>
          <p:nvPr/>
        </p:nvSpPr>
        <p:spPr bwMode="auto">
          <a:xfrm>
            <a:off x="6142295" y="1994360"/>
            <a:ext cx="2209512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个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；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0246" name="文本框 10245"/>
          <p:cNvSpPr txBox="1">
            <a:spLocks noChangeArrowheads="1"/>
          </p:cNvSpPr>
          <p:nvPr/>
        </p:nvSpPr>
        <p:spPr bwMode="auto">
          <a:xfrm>
            <a:off x="5956053" y="2732192"/>
            <a:ext cx="4114264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2×2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个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；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0247" name="文本框 10246"/>
          <p:cNvSpPr txBox="1">
            <a:spLocks noChangeArrowheads="1"/>
          </p:cNvSpPr>
          <p:nvPr/>
        </p:nvSpPr>
        <p:spPr bwMode="auto">
          <a:xfrm>
            <a:off x="5795208" y="3442495"/>
            <a:ext cx="2391522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2×2×2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个；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8" name="文本框 10247"/>
          <p:cNvSpPr txBox="1">
            <a:spLocks noChangeArrowheads="1"/>
          </p:cNvSpPr>
          <p:nvPr/>
        </p:nvSpPr>
        <p:spPr bwMode="auto">
          <a:xfrm>
            <a:off x="2489405" y="4774189"/>
            <a:ext cx="7580913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六次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:     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2×2×2×2×2×2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个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252" name="文本框 10251"/>
          <p:cNvSpPr txBox="1">
            <a:spLocks noChangeArrowheads="1"/>
          </p:cNvSpPr>
          <p:nvPr/>
        </p:nvSpPr>
        <p:spPr bwMode="auto">
          <a:xfrm>
            <a:off x="5685155" y="4183500"/>
            <a:ext cx="2882525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2×2×2×2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个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；</a:t>
            </a:r>
          </a:p>
        </p:txBody>
      </p:sp>
    </p:spTree>
    <p:extLst>
      <p:ext uri="{BB962C8B-B14F-4D97-AF65-F5344CB8AC3E}">
        <p14:creationId xmlns:p14="http://schemas.microsoft.com/office/powerpoint/2010/main" val="28426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  <p:bldP spid="10248" grpId="0"/>
      <p:bldP spid="102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0" name="矩形 11270"/>
          <p:cNvSpPr>
            <a:spLocks noChangeArrowheads="1"/>
          </p:cNvSpPr>
          <p:nvPr/>
        </p:nvSpPr>
        <p:spPr bwMode="auto">
          <a:xfrm>
            <a:off x="1220093" y="1200758"/>
            <a:ext cx="10283545" cy="2245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请比较细胞分裂四次后的个数式子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: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2×2×2×2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和细胞分裂六次后的个数式子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:</a:t>
            </a:r>
            <a:r>
              <a:rPr lang="en-US" altLang="zh-CN" sz="27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2×2×2×2×2×2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这两个式子有什么相同点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</a:p>
        </p:txBody>
      </p:sp>
      <p:sp>
        <p:nvSpPr>
          <p:cNvPr id="11269" name="矩形 11268"/>
          <p:cNvSpPr>
            <a:spLocks noChangeArrowheads="1"/>
          </p:cNvSpPr>
          <p:nvPr/>
        </p:nvSpPr>
        <p:spPr bwMode="auto">
          <a:xfrm>
            <a:off x="2026432" y="3764272"/>
            <a:ext cx="8901541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itchFamily="18" charset="0"/>
              </a:rPr>
              <a:t>它们都是乘法，并且它们各自的因数都相同</a:t>
            </a:r>
            <a:r>
              <a:rPr lang="en-US" altLang="zh-CN" sz="320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1270" name="矩形 11269"/>
          <p:cNvSpPr>
            <a:spLocks noChangeArrowheads="1"/>
          </p:cNvSpPr>
          <p:nvPr/>
        </p:nvSpPr>
        <p:spPr bwMode="auto">
          <a:xfrm>
            <a:off x="1086055" y="4841175"/>
            <a:ext cx="9526582" cy="76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想一想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这样的运算能像平方、立方那样简写吗？</a:t>
            </a:r>
          </a:p>
        </p:txBody>
      </p:sp>
    </p:spTree>
    <p:extLst>
      <p:ext uri="{BB962C8B-B14F-4D97-AF65-F5344CB8AC3E}">
        <p14:creationId xmlns:p14="http://schemas.microsoft.com/office/powerpoint/2010/main" val="50911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uild="p"/>
      <p:bldP spid="1127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5" name="文本框 4"/>
          <p:cNvSpPr txBox="1">
            <a:spLocks noChangeArrowheads="1"/>
          </p:cNvSpPr>
          <p:nvPr/>
        </p:nvSpPr>
        <p:spPr bwMode="auto">
          <a:xfrm>
            <a:off x="1852900" y="1287774"/>
            <a:ext cx="10093069" cy="34478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        一般地，</a:t>
            </a:r>
            <a:r>
              <a:rPr lang="en-US" altLang="zh-CN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n</a:t>
            </a:r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个相同的因数</a:t>
            </a:r>
            <a:r>
              <a:rPr lang="en-US" altLang="zh-CN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a</a:t>
            </a:r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相乘，记作</a:t>
            </a:r>
            <a:r>
              <a:rPr lang="en-US" altLang="zh-CN" sz="32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a</a:t>
            </a:r>
            <a:r>
              <a:rPr lang="en-US" altLang="zh-CN" sz="3200" i="1" baseline="30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n</a:t>
            </a:r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读作</a:t>
            </a:r>
            <a:r>
              <a:rPr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“</a:t>
            </a:r>
            <a:r>
              <a:rPr lang="en-US" altLang="zh-CN" sz="32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a</a:t>
            </a:r>
            <a:r>
              <a:rPr lang="zh-CN" altLang="en-US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的</a:t>
            </a:r>
            <a:r>
              <a:rPr lang="en-US" altLang="zh-CN" sz="32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n</a:t>
            </a:r>
            <a:r>
              <a:rPr lang="zh-CN" altLang="en-US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次幂</a:t>
            </a:r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（或</a:t>
            </a:r>
            <a:r>
              <a:rPr lang="en-US" altLang="zh-CN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a</a:t>
            </a:r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的</a:t>
            </a:r>
            <a:r>
              <a:rPr lang="en-US" altLang="zh-CN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n</a:t>
            </a:r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宋体" panose="02010600030101010101" pitchFamily="2" charset="-122"/>
              </a:rPr>
              <a:t>次方）</a:t>
            </a:r>
            <a:r>
              <a:rPr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”</a:t>
            </a:r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  <a:sym typeface="Arial" panose="020B0604020202020204" pitchFamily="34" charset="0"/>
              </a:rPr>
              <a:t>，即</a:t>
            </a:r>
            <a:endParaRPr lang="en-US" altLang="zh-CN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itchFamily="18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en-US" altLang="zh-CN" sz="3200" dirty="0">
              <a:latin typeface="Times New Roman" panose="02020603050405020304" pitchFamily="18" charset="0"/>
              <a:cs typeface="Times New Roman" pitchFamily="18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en-US" altLang="zh-CN" sz="3200" dirty="0">
              <a:latin typeface="Times New Roman" panose="02020603050405020304" pitchFamily="18" charset="0"/>
              <a:cs typeface="Times New Roman" pitchFamily="18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zh-CN" altLang="en-US" sz="1400" dirty="0">
              <a:latin typeface="Times New Roman" pitchFamily="18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grpSp>
        <p:nvGrpSpPr>
          <p:cNvPr id="3" name="组合 6"/>
          <p:cNvGrpSpPr>
            <a:grpSpLocks/>
          </p:cNvGrpSpPr>
          <p:nvPr/>
        </p:nvGrpSpPr>
        <p:grpSpPr bwMode="auto">
          <a:xfrm>
            <a:off x="5486743" y="2617125"/>
            <a:ext cx="5638066" cy="1769234"/>
            <a:chOff x="4279" y="2123"/>
            <a:chExt cx="8880" cy="2787"/>
          </a:xfrm>
        </p:grpSpPr>
        <p:grpSp>
          <p:nvGrpSpPr>
            <p:cNvPr id="73745" name="Group 7"/>
            <p:cNvGrpSpPr>
              <a:grpSpLocks/>
            </p:cNvGrpSpPr>
            <p:nvPr/>
          </p:nvGrpSpPr>
          <p:grpSpPr bwMode="auto">
            <a:xfrm>
              <a:off x="4279" y="2123"/>
              <a:ext cx="8880" cy="2787"/>
              <a:chOff x="930" y="1946"/>
              <a:chExt cx="3552" cy="1116"/>
            </a:xfrm>
          </p:grpSpPr>
          <p:sp>
            <p:nvSpPr>
              <p:cNvPr id="73747" name="Text Box 8"/>
              <p:cNvSpPr txBox="1">
                <a:spLocks noChangeArrowheads="1"/>
              </p:cNvSpPr>
              <p:nvPr/>
            </p:nvSpPr>
            <p:spPr bwMode="auto">
              <a:xfrm>
                <a:off x="930" y="1946"/>
                <a:ext cx="3552" cy="5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altLang="zh-CN" sz="3200" i="1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a</a:t>
                </a:r>
                <a:r>
                  <a:rPr lang="zh-CN" altLang="en-US" sz="3200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·</a:t>
                </a:r>
                <a:r>
                  <a:rPr lang="en-US" altLang="zh-CN" sz="3200" i="1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a</a:t>
                </a:r>
                <a:r>
                  <a:rPr lang="zh-CN" altLang="en-US" sz="3200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·</a:t>
                </a:r>
                <a:r>
                  <a:rPr lang="en-US" altLang="zh-CN" sz="3200" i="1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a</a:t>
                </a:r>
                <a:r>
                  <a:rPr lang="zh-CN" altLang="en-US" sz="3200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·  </a:t>
                </a:r>
                <a:r>
                  <a:rPr lang="en-US" altLang="zh-CN" sz="3200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3200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·</a:t>
                </a:r>
                <a:r>
                  <a:rPr lang="en-US" altLang="zh-CN" sz="3200" i="1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a </a:t>
                </a:r>
                <a:r>
                  <a:rPr lang="en-US" altLang="zh-CN" sz="3200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= </a:t>
                </a:r>
                <a:r>
                  <a:rPr lang="en-US" altLang="zh-CN" sz="3200" i="1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a</a:t>
                </a:r>
                <a:r>
                  <a:rPr lang="en-US" altLang="zh-CN" sz="3200" i="1" baseline="30000" dirty="0">
                    <a:solidFill>
                      <a:srgbClr val="FFFF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n</a:t>
                </a:r>
              </a:p>
            </p:txBody>
          </p:sp>
          <p:sp>
            <p:nvSpPr>
              <p:cNvPr id="73748" name="AutoShape 9"/>
              <p:cNvSpPr>
                <a:spLocks/>
              </p:cNvSpPr>
              <p:nvPr/>
            </p:nvSpPr>
            <p:spPr bwMode="auto">
              <a:xfrm rot="16200000" flipV="1">
                <a:off x="1593" y="1978"/>
                <a:ext cx="115" cy="1004"/>
              </a:xfrm>
              <a:prstGeom prst="leftBrace">
                <a:avLst>
                  <a:gd name="adj1" fmla="val 152097"/>
                  <a:gd name="adj2" fmla="val 50000"/>
                </a:avLst>
              </a:prstGeom>
              <a:solidFill>
                <a:srgbClr val="FFFFFF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endParaRPr lang="zh-CN" altLang="en-US" sz="320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73749" name="Text Box 10"/>
              <p:cNvSpPr txBox="1">
                <a:spLocks noChangeArrowheads="1"/>
              </p:cNvSpPr>
              <p:nvPr/>
            </p:nvSpPr>
            <p:spPr bwMode="auto">
              <a:xfrm>
                <a:off x="1274" y="2538"/>
                <a:ext cx="753" cy="5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just" eaLnBrk="1" hangingPunct="1">
                  <a:lnSpc>
                    <a:spcPct val="150000"/>
                  </a:lnSpc>
                  <a:spcBef>
                    <a:spcPct val="50000"/>
                  </a:spcBef>
                </a:pPr>
                <a:r>
                  <a:rPr lang="en-US" altLang="zh-CN" sz="3200" i="1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n</a:t>
                </a:r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个</a:t>
                </a:r>
              </a:p>
            </p:txBody>
          </p:sp>
        </p:grpSp>
        <p:sp>
          <p:nvSpPr>
            <p:cNvPr id="73746" name="文本框 4"/>
            <p:cNvSpPr txBox="1">
              <a:spLocks noChangeArrowheads="1"/>
            </p:cNvSpPr>
            <p:nvPr/>
          </p:nvSpPr>
          <p:spPr bwMode="auto">
            <a:xfrm>
              <a:off x="5822" y="2235"/>
              <a:ext cx="892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dirty="0">
                  <a:solidFill>
                    <a:srgbClr val="FFFF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…</a:t>
              </a:r>
            </a:p>
          </p:txBody>
        </p:sp>
      </p:grpSp>
      <p:sp>
        <p:nvSpPr>
          <p:cNvPr id="12292" name="矩形 12291"/>
          <p:cNvSpPr>
            <a:spLocks noChangeArrowheads="1"/>
          </p:cNvSpPr>
          <p:nvPr/>
        </p:nvSpPr>
        <p:spPr bwMode="auto">
          <a:xfrm>
            <a:off x="1981999" y="5085953"/>
            <a:ext cx="3528025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例如：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2×2×2×2</a:t>
            </a:r>
          </a:p>
        </p:txBody>
      </p:sp>
      <p:graphicFrame>
        <p:nvGraphicFramePr>
          <p:cNvPr id="12293" name="对象 1229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6860103"/>
              </p:ext>
            </p:extLst>
          </p:nvPr>
        </p:nvGraphicFramePr>
        <p:xfrm>
          <a:off x="6432074" y="5126885"/>
          <a:ext cx="402114" cy="480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6" name="Equation" r:id="rId4" imgW="177480" imgH="190440" progId="Equation.DSMT4">
                  <p:embed/>
                </p:oleObj>
              </mc:Choice>
              <mc:Fallback>
                <p:oleObj name="Equation" r:id="rId4" imgW="177480" imgH="1904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2074" y="5126885"/>
                        <a:ext cx="402114" cy="4801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矩形 12293"/>
          <p:cNvSpPr>
            <a:spLocks noChangeArrowheads="1"/>
          </p:cNvSpPr>
          <p:nvPr/>
        </p:nvSpPr>
        <p:spPr bwMode="auto">
          <a:xfrm>
            <a:off x="1996814" y="5731686"/>
            <a:ext cx="3530140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2×2×2×2×2×2</a:t>
            </a:r>
          </a:p>
        </p:txBody>
      </p:sp>
      <p:graphicFrame>
        <p:nvGraphicFramePr>
          <p:cNvPr id="12295" name="对象 1229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4513214"/>
              </p:ext>
            </p:extLst>
          </p:nvPr>
        </p:nvGraphicFramePr>
        <p:xfrm>
          <a:off x="6439837" y="5754270"/>
          <a:ext cx="427511" cy="480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7" name="Equation" r:id="rId6" imgW="177480" imgH="190440" progId="Equation.DSMT4">
                  <p:embed/>
                </p:oleObj>
              </mc:Choice>
              <mc:Fallback>
                <p:oleObj name="Equation" r:id="rId6" imgW="177480" imgH="1904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9837" y="5754270"/>
                        <a:ext cx="427511" cy="4801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1" name="文本框 12300"/>
          <p:cNvSpPr txBox="1">
            <a:spLocks noChangeArrowheads="1"/>
          </p:cNvSpPr>
          <p:nvPr/>
        </p:nvSpPr>
        <p:spPr bwMode="auto">
          <a:xfrm>
            <a:off x="5390805" y="5085953"/>
            <a:ext cx="1068778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记作</a:t>
            </a:r>
          </a:p>
        </p:txBody>
      </p:sp>
      <p:sp>
        <p:nvSpPr>
          <p:cNvPr id="12302" name="矩形 12301"/>
          <p:cNvSpPr>
            <a:spLocks noChangeArrowheads="1"/>
          </p:cNvSpPr>
          <p:nvPr/>
        </p:nvSpPr>
        <p:spPr bwMode="auto">
          <a:xfrm>
            <a:off x="5390805" y="5720394"/>
            <a:ext cx="1068778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记作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944937" y="5587719"/>
            <a:ext cx="3517442" cy="8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读作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的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6</a:t>
            </a:r>
            <a:r>
              <a:rPr lang="zh-CN" altLang="en-US" sz="3200">
                <a:latin typeface="Times New Roman" panose="02020603050405020304" pitchFamily="18" charset="0"/>
                <a:cs typeface="Times New Roman" pitchFamily="18" charset="0"/>
              </a:rPr>
              <a:t>次方</a:t>
            </a:r>
            <a:r>
              <a:rPr lang="en-US" altLang="en-US" sz="3200">
                <a:latin typeface="Times New Roman" panose="02020603050405020304" pitchFamily="18" charset="0"/>
                <a:cs typeface="Times New Roman" pitchFamily="18" charset="0"/>
              </a:rPr>
              <a:t>(</a:t>
            </a:r>
            <a:r>
              <a:rPr lang="zh-CN" altLang="en-US" sz="3200">
                <a:latin typeface="Times New Roman" panose="02020603050405020304" pitchFamily="18" charset="0"/>
                <a:cs typeface="Times New Roman" pitchFamily="18" charset="0"/>
              </a:rPr>
              <a:t>幂</a:t>
            </a:r>
            <a:r>
              <a:rPr lang="en-US" altLang="zh-CN" sz="3200">
                <a:latin typeface="Times New Roman" panose="02020603050405020304" pitchFamily="18" charset="0"/>
                <a:cs typeface="Times New Roman" pitchFamily="18" charset="0"/>
              </a:rPr>
              <a:t>).</a:t>
            </a:r>
            <a:endParaRPr lang="en-US" altLang="zh-CN" sz="32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934354" y="4905995"/>
            <a:ext cx="3894160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读作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的</a:t>
            </a: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4</a:t>
            </a:r>
            <a:r>
              <a:rPr lang="zh-CN" altLang="en-US" sz="3200">
                <a:latin typeface="Times New Roman" panose="02020603050405020304" pitchFamily="18" charset="0"/>
                <a:cs typeface="Times New Roman" pitchFamily="18" charset="0"/>
              </a:rPr>
              <a:t>次方</a:t>
            </a:r>
            <a:r>
              <a:rPr lang="en-US" altLang="en-US" sz="3200">
                <a:latin typeface="Times New Roman" panose="02020603050405020304" pitchFamily="18" charset="0"/>
                <a:cs typeface="Times New Roman" pitchFamily="18" charset="0"/>
              </a:rPr>
              <a:t>(</a:t>
            </a:r>
            <a:r>
              <a:rPr lang="zh-CN" altLang="en-US" sz="3200">
                <a:latin typeface="Times New Roman" panose="02020603050405020304" pitchFamily="18" charset="0"/>
                <a:cs typeface="Times New Roman" pitchFamily="18" charset="0"/>
              </a:rPr>
              <a:t>幂</a:t>
            </a:r>
            <a:r>
              <a:rPr lang="en-US" altLang="zh-CN" sz="3200">
                <a:latin typeface="Times New Roman" panose="02020603050405020304" pitchFamily="18" charset="0"/>
                <a:cs typeface="Times New Roman" pitchFamily="18" charset="0"/>
              </a:rPr>
              <a:t>).</a:t>
            </a:r>
            <a:endParaRPr lang="en-US" altLang="zh-CN" sz="32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22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6188" y="1882217"/>
            <a:ext cx="1576712" cy="2259007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1346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5" grpId="0" animBg="1"/>
      <p:bldP spid="12292" grpId="0"/>
      <p:bldP spid="12294" grpId="0"/>
      <p:bldP spid="12301" grpId="0"/>
      <p:bldP spid="12302" grpId="0"/>
      <p:bldP spid="4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3191</TotalTime>
  <Words>1424</Words>
  <Application>Microsoft Office PowerPoint</Application>
  <PresentationFormat>自定义</PresentationFormat>
  <Paragraphs>202</Paragraphs>
  <Slides>32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36" baseType="lpstr">
      <vt:lpstr>2_自定义设计方案</vt:lpstr>
      <vt:lpstr>Equation</vt:lpstr>
      <vt:lpstr>MathType 6.0 Equation</vt:lpstr>
      <vt:lpstr>WPS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例3  计算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83</cp:revision>
  <cp:lastPrinted>2001-09-13T10:59:37Z</cp:lastPrinted>
  <dcterms:created xsi:type="dcterms:W3CDTF">2001-09-13T10:49:27Z</dcterms:created>
  <dcterms:modified xsi:type="dcterms:W3CDTF">2024-08-21T07:33:43Z</dcterms:modified>
</cp:coreProperties>
</file>